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444" r:id="rId3"/>
    <p:sldId id="446" r:id="rId4"/>
    <p:sldId id="476" r:id="rId5"/>
    <p:sldId id="479" r:id="rId6"/>
    <p:sldId id="475" r:id="rId7"/>
    <p:sldId id="493" r:id="rId8"/>
    <p:sldId id="482" r:id="rId9"/>
    <p:sldId id="483" r:id="rId10"/>
    <p:sldId id="495" r:id="rId11"/>
    <p:sldId id="496" r:id="rId12"/>
    <p:sldId id="497" r:id="rId13"/>
    <p:sldId id="494" r:id="rId14"/>
    <p:sldId id="489" r:id="rId15"/>
    <p:sldId id="488" r:id="rId16"/>
    <p:sldId id="491" r:id="rId17"/>
    <p:sldId id="445" r:id="rId18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k Luis, Naomi" initials="KLN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AC9"/>
    <a:srgbClr val="636363"/>
    <a:srgbClr val="62706F"/>
    <a:srgbClr val="EE7D00"/>
    <a:srgbClr val="B5BDBC"/>
    <a:srgbClr val="E1E8EE"/>
    <a:srgbClr val="959A9C"/>
    <a:srgbClr val="B2B2B2"/>
    <a:srgbClr val="B3FFF6"/>
    <a:srgbClr val="7CF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3137" autoAdjust="0"/>
  </p:normalViewPr>
  <p:slideViewPr>
    <p:cSldViewPr snapToGrid="0" snapToObjects="1">
      <p:cViewPr varScale="1">
        <p:scale>
          <a:sx n="68" d="100"/>
          <a:sy n="68" d="100"/>
        </p:scale>
        <p:origin x="12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0A215-D5C7-4559-90D7-44784AC7B021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AC7B1-0DE9-4713-A584-4134F9C21DE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15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E73D3-75BF-4971-A803-CA1A73012AC7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946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358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92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 smtClean="0"/>
              <a:t>Uit onderzoek blijkt dat </a:t>
            </a:r>
            <a:r>
              <a:rPr lang="nl-NL" dirty="0" err="1" smtClean="0"/>
              <a:t>reversed</a:t>
            </a:r>
            <a:r>
              <a:rPr lang="nl-NL" dirty="0" smtClean="0"/>
              <a:t> </a:t>
            </a:r>
            <a:r>
              <a:rPr lang="nl-NL" dirty="0" err="1" smtClean="0"/>
              <a:t>mentoring</a:t>
            </a:r>
            <a:r>
              <a:rPr lang="nl-NL" dirty="0" smtClean="0"/>
              <a:t> blijkt dat de mentor er meer baat bij heeft dan de </a:t>
            </a:r>
            <a:r>
              <a:rPr lang="nl-NL" dirty="0" err="1" smtClean="0"/>
              <a:t>mentee</a:t>
            </a:r>
            <a:r>
              <a:rPr lang="nl-NL" baseline="0" dirty="0" smtClean="0"/>
              <a:t>. </a:t>
            </a:r>
            <a:r>
              <a:rPr lang="nl-NL" baseline="0" dirty="0" smtClean="0">
                <a:sym typeface="Wingdings" panose="05000000000000000000" pitchFamily="2" charset="2"/>
              </a:rPr>
              <a:t> faciliteren van ontmoeting  </a:t>
            </a:r>
            <a:r>
              <a:rPr lang="nl-NL" baseline="0" dirty="0" err="1" smtClean="0">
                <a:sym typeface="Wingdings" panose="05000000000000000000" pitchFamily="2" charset="2"/>
              </a:rPr>
              <a:t>unbiased</a:t>
            </a:r>
            <a:r>
              <a:rPr lang="nl-NL" baseline="0" dirty="0" smtClean="0">
                <a:sym typeface="Wingdings" panose="05000000000000000000" pitchFamily="2" charset="2"/>
              </a:rPr>
              <a:t> recruitment trainingen – acties gericht kiezen 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994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 smtClean="0"/>
              <a:t>Uit onderzoek blijkt dat </a:t>
            </a:r>
            <a:r>
              <a:rPr lang="nl-NL" dirty="0" err="1" smtClean="0"/>
              <a:t>reversed</a:t>
            </a:r>
            <a:r>
              <a:rPr lang="nl-NL" dirty="0" smtClean="0"/>
              <a:t> </a:t>
            </a:r>
            <a:r>
              <a:rPr lang="nl-NL" dirty="0" err="1" smtClean="0"/>
              <a:t>mentoring</a:t>
            </a:r>
            <a:r>
              <a:rPr lang="nl-NL" dirty="0" smtClean="0"/>
              <a:t> blijkt dat de mentor er meer baat bij heeft dan de </a:t>
            </a:r>
            <a:r>
              <a:rPr lang="nl-NL" dirty="0" err="1" smtClean="0"/>
              <a:t>mentee</a:t>
            </a:r>
            <a:r>
              <a:rPr lang="nl-NL" baseline="0" dirty="0" smtClean="0"/>
              <a:t>. </a:t>
            </a:r>
            <a:r>
              <a:rPr lang="nl-NL" baseline="0" dirty="0" smtClean="0">
                <a:sym typeface="Wingdings" panose="05000000000000000000" pitchFamily="2" charset="2"/>
              </a:rPr>
              <a:t> faciliteren van ontmoeting  </a:t>
            </a:r>
            <a:r>
              <a:rPr lang="nl-NL" baseline="0" dirty="0" err="1" smtClean="0">
                <a:sym typeface="Wingdings" panose="05000000000000000000" pitchFamily="2" charset="2"/>
              </a:rPr>
              <a:t>unbiased</a:t>
            </a:r>
            <a:r>
              <a:rPr lang="nl-NL" baseline="0" dirty="0" smtClean="0">
                <a:sym typeface="Wingdings" panose="05000000000000000000" pitchFamily="2" charset="2"/>
              </a:rPr>
              <a:t> recruitment trainingen – acties gericht kiezen 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75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929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E73D3-75BF-4971-A803-CA1A73012AC7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893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E73D3-75BF-4971-A803-CA1A73012AC7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44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20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56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E73D3-75BF-4971-A803-CA1A73012AC7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154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11:30 introductie </a:t>
            </a:r>
          </a:p>
          <a:p>
            <a:pPr marL="171450" indent="-171450">
              <a:buFontTx/>
              <a:buChar char="-"/>
            </a:pPr>
            <a:r>
              <a:rPr lang="nl-NL" dirty="0"/>
              <a:t>11:45 Relations </a:t>
            </a:r>
          </a:p>
          <a:p>
            <a:pPr marL="171450" indent="-171450">
              <a:buFontTx/>
              <a:buChar char="-"/>
            </a:pPr>
            <a:r>
              <a:rPr lang="nl-NL" dirty="0"/>
              <a:t>12:15 </a:t>
            </a:r>
            <a:r>
              <a:rPr lang="nl-NL" dirty="0" err="1"/>
              <a:t>Social</a:t>
            </a:r>
            <a:r>
              <a:rPr lang="nl-NL" dirty="0"/>
              <a:t> Media </a:t>
            </a:r>
          </a:p>
          <a:p>
            <a:pPr marL="171450" indent="-171450">
              <a:buFontTx/>
              <a:buChar char="-"/>
            </a:pPr>
            <a:r>
              <a:rPr lang="nl-NL" dirty="0"/>
              <a:t>12:45 Break</a:t>
            </a:r>
          </a:p>
          <a:p>
            <a:pPr marL="171450" indent="-171450">
              <a:buFontTx/>
              <a:buChar char="-"/>
            </a:pPr>
            <a:r>
              <a:rPr lang="nl-NL" dirty="0"/>
              <a:t>12:55 Pres</a:t>
            </a:r>
          </a:p>
          <a:p>
            <a:pPr marL="171450" indent="-171450">
              <a:buFontTx/>
              <a:buChar char="-"/>
            </a:pPr>
            <a:r>
              <a:rPr lang="nl-NL" dirty="0"/>
              <a:t>12:20 </a:t>
            </a:r>
            <a:r>
              <a:rPr lang="nl-NL" dirty="0" err="1"/>
              <a:t>Round</a:t>
            </a:r>
            <a:r>
              <a:rPr lang="nl-NL" dirty="0"/>
              <a:t> up  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290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767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26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AC7B1-0DE9-4713-A584-4134F9C21DE0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55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>
            <a:grpSpLocks noChangeAspect="1"/>
          </p:cNvGrpSpPr>
          <p:nvPr userDrawn="1"/>
        </p:nvGrpSpPr>
        <p:grpSpPr bwMode="auto">
          <a:xfrm>
            <a:off x="1" y="3428281"/>
            <a:ext cx="6464330" cy="1632788"/>
            <a:chOff x="0" y="2382"/>
            <a:chExt cx="4762" cy="1134"/>
          </a:xfrm>
        </p:grpSpPr>
        <p:sp>
          <p:nvSpPr>
            <p:cNvPr id="8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2382"/>
              <a:ext cx="47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9"/>
            <p:cNvSpPr>
              <a:spLocks/>
            </p:cNvSpPr>
            <p:nvPr userDrawn="1"/>
          </p:nvSpPr>
          <p:spPr bwMode="auto">
            <a:xfrm>
              <a:off x="0" y="2382"/>
              <a:ext cx="4762" cy="1134"/>
            </a:xfrm>
            <a:custGeom>
              <a:avLst/>
              <a:gdLst>
                <a:gd name="T0" fmla="*/ 1792 w 4762"/>
                <a:gd name="T1" fmla="*/ 1134 h 1134"/>
                <a:gd name="T2" fmla="*/ 4762 w 4762"/>
                <a:gd name="T3" fmla="*/ 1134 h 1134"/>
                <a:gd name="T4" fmla="*/ 4762 w 4762"/>
                <a:gd name="T5" fmla="*/ 160 h 1134"/>
                <a:gd name="T6" fmla="*/ 4602 w 4762"/>
                <a:gd name="T7" fmla="*/ 0 h 1134"/>
                <a:gd name="T8" fmla="*/ 0 w 4762"/>
                <a:gd name="T9" fmla="*/ 0 h 1134"/>
                <a:gd name="T10" fmla="*/ 0 w 4762"/>
                <a:gd name="T11" fmla="*/ 1134 h 1134"/>
                <a:gd name="T12" fmla="*/ 1792 w 4762"/>
                <a:gd name="T13" fmla="*/ 1134 h 1134"/>
                <a:gd name="T14" fmla="*/ 1792 w 4762"/>
                <a:gd name="T15" fmla="*/ 1134 h 1134"/>
                <a:gd name="T16" fmla="*/ 1792 w 4762"/>
                <a:gd name="T17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2" h="1134">
                  <a:moveTo>
                    <a:pt x="1792" y="1134"/>
                  </a:moveTo>
                  <a:lnTo>
                    <a:pt x="4762" y="1134"/>
                  </a:lnTo>
                  <a:lnTo>
                    <a:pt x="4762" y="160"/>
                  </a:lnTo>
                  <a:lnTo>
                    <a:pt x="4602" y="0"/>
                  </a:lnTo>
                  <a:lnTo>
                    <a:pt x="0" y="0"/>
                  </a:lnTo>
                  <a:lnTo>
                    <a:pt x="0" y="1134"/>
                  </a:lnTo>
                  <a:lnTo>
                    <a:pt x="1792" y="1134"/>
                  </a:lnTo>
                  <a:lnTo>
                    <a:pt x="1792" y="1134"/>
                  </a:lnTo>
                  <a:lnTo>
                    <a:pt x="1792" y="1134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rgbClr val="8295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9" name="Rectangle 30"/>
          <p:cNvSpPr>
            <a:spLocks noChangeArrowheads="1"/>
          </p:cNvSpPr>
          <p:nvPr userDrawn="1"/>
        </p:nvSpPr>
        <p:spPr bwMode="auto">
          <a:xfrm>
            <a:off x="2600938" y="3020805"/>
            <a:ext cx="6541707" cy="407478"/>
          </a:xfrm>
          <a:prstGeom prst="rect">
            <a:avLst/>
          </a:prstGeom>
          <a:gradFill rotWithShape="1">
            <a:gsLst>
              <a:gs pos="0">
                <a:srgbClr val="F8F8F8">
                  <a:alpha val="20000"/>
                </a:srgb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20" name="Rectangle 32"/>
          <p:cNvSpPr>
            <a:spLocks noChangeArrowheads="1"/>
          </p:cNvSpPr>
          <p:nvPr userDrawn="1"/>
        </p:nvSpPr>
        <p:spPr bwMode="auto">
          <a:xfrm>
            <a:off x="0" y="3020805"/>
            <a:ext cx="2600936" cy="40747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F8F8F8">
                  <a:alpha val="2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grpSp>
        <p:nvGrpSpPr>
          <p:cNvPr id="5" name="Group 37"/>
          <p:cNvGrpSpPr>
            <a:grpSpLocks/>
          </p:cNvGrpSpPr>
          <p:nvPr userDrawn="1"/>
        </p:nvGrpSpPr>
        <p:grpSpPr bwMode="auto">
          <a:xfrm>
            <a:off x="6462973" y="3428282"/>
            <a:ext cx="2679670" cy="1632788"/>
            <a:chOff x="4764" y="2382"/>
            <a:chExt cx="1972" cy="1134"/>
          </a:xfrm>
        </p:grpSpPr>
        <p:sp>
          <p:nvSpPr>
            <p:cNvPr id="26" name="AutoShape 38"/>
            <p:cNvSpPr>
              <a:spLocks noChangeArrowheads="1" noTextEdit="1"/>
            </p:cNvSpPr>
            <p:nvPr/>
          </p:nvSpPr>
          <p:spPr bwMode="auto">
            <a:xfrm>
              <a:off x="4764" y="2382"/>
              <a:ext cx="197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Freeform 39"/>
            <p:cNvSpPr>
              <a:spLocks/>
            </p:cNvSpPr>
            <p:nvPr/>
          </p:nvSpPr>
          <p:spPr bwMode="auto">
            <a:xfrm>
              <a:off x="4764" y="2382"/>
              <a:ext cx="1972" cy="1134"/>
            </a:xfrm>
            <a:custGeom>
              <a:avLst/>
              <a:gdLst>
                <a:gd name="T0" fmla="*/ 1972 w 1972"/>
                <a:gd name="T1" fmla="*/ 0 h 1134"/>
                <a:gd name="T2" fmla="*/ 1972 w 1972"/>
                <a:gd name="T3" fmla="*/ 1134 h 1134"/>
                <a:gd name="T4" fmla="*/ 1972 w 1972"/>
                <a:gd name="T5" fmla="*/ 1134 h 1134"/>
                <a:gd name="T6" fmla="*/ 1972 w 1972"/>
                <a:gd name="T7" fmla="*/ 1134 h 1134"/>
                <a:gd name="T8" fmla="*/ 0 w 1972"/>
                <a:gd name="T9" fmla="*/ 1134 h 1134"/>
                <a:gd name="T10" fmla="*/ 0 w 1972"/>
                <a:gd name="T11" fmla="*/ 160 h 1134"/>
                <a:gd name="T12" fmla="*/ 0 w 1972"/>
                <a:gd name="T13" fmla="*/ 160 h 1134"/>
                <a:gd name="T14" fmla="*/ 160 w 1972"/>
                <a:gd name="T15" fmla="*/ 0 h 1134"/>
                <a:gd name="T16" fmla="*/ 1972 w 1972"/>
                <a:gd name="T17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2" h="1134">
                  <a:moveTo>
                    <a:pt x="1972" y="0"/>
                  </a:moveTo>
                  <a:lnTo>
                    <a:pt x="1972" y="1134"/>
                  </a:lnTo>
                  <a:lnTo>
                    <a:pt x="1972" y="1134"/>
                  </a:lnTo>
                  <a:lnTo>
                    <a:pt x="1972" y="1134"/>
                  </a:lnTo>
                  <a:lnTo>
                    <a:pt x="0" y="1134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60" y="0"/>
                  </a:lnTo>
                  <a:lnTo>
                    <a:pt x="197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88000"/>
                    <a:lumOff val="12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Freeform 40"/>
            <p:cNvSpPr>
              <a:spLocks/>
            </p:cNvSpPr>
            <p:nvPr/>
          </p:nvSpPr>
          <p:spPr bwMode="auto">
            <a:xfrm>
              <a:off x="4764" y="2382"/>
              <a:ext cx="1972" cy="1134"/>
            </a:xfrm>
            <a:custGeom>
              <a:avLst/>
              <a:gdLst>
                <a:gd name="T0" fmla="*/ 1972 w 1972"/>
                <a:gd name="T1" fmla="*/ 0 h 1134"/>
                <a:gd name="T2" fmla="*/ 1972 w 1972"/>
                <a:gd name="T3" fmla="*/ 1134 h 1134"/>
                <a:gd name="T4" fmla="*/ 1972 w 1972"/>
                <a:gd name="T5" fmla="*/ 1134 h 1134"/>
                <a:gd name="T6" fmla="*/ 1972 w 1972"/>
                <a:gd name="T7" fmla="*/ 1134 h 1134"/>
                <a:gd name="T8" fmla="*/ 0 w 1972"/>
                <a:gd name="T9" fmla="*/ 1134 h 1134"/>
                <a:gd name="T10" fmla="*/ 0 w 1972"/>
                <a:gd name="T11" fmla="*/ 160 h 1134"/>
                <a:gd name="T12" fmla="*/ 0 w 1972"/>
                <a:gd name="T13" fmla="*/ 160 h 1134"/>
                <a:gd name="T14" fmla="*/ 160 w 1972"/>
                <a:gd name="T1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2" h="1134">
                  <a:moveTo>
                    <a:pt x="1972" y="0"/>
                  </a:moveTo>
                  <a:lnTo>
                    <a:pt x="1972" y="1134"/>
                  </a:lnTo>
                  <a:lnTo>
                    <a:pt x="1972" y="1134"/>
                  </a:lnTo>
                  <a:lnTo>
                    <a:pt x="1972" y="1134"/>
                  </a:lnTo>
                  <a:lnTo>
                    <a:pt x="0" y="1134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1" y="4246116"/>
            <a:ext cx="4448470" cy="1436969"/>
          </a:xfrm>
          <a:prstGeom prst="rect">
            <a:avLst/>
          </a:prstGeom>
          <a:gradFill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pic>
        <p:nvPicPr>
          <p:cNvPr id="14" name="Picture 11" descr="Verloop_A4_Landscape_300DP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-7821"/>
            <a:ext cx="9139928" cy="13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2" y="2"/>
            <a:ext cx="9141285" cy="816395"/>
            <a:chOff x="0" y="0"/>
            <a:chExt cx="6734" cy="567"/>
          </a:xfrm>
        </p:grpSpPr>
        <p:sp>
          <p:nvSpPr>
            <p:cNvPr id="16" name="Rectangle 12"/>
            <p:cNvSpPr>
              <a:spLocks noChangeArrowheads="1"/>
            </p:cNvSpPr>
            <p:nvPr userDrawn="1"/>
          </p:nvSpPr>
          <p:spPr bwMode="gray">
            <a:xfrm>
              <a:off x="0" y="0"/>
              <a:ext cx="6734" cy="5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" name="AutoShape 13"/>
            <p:cNvSpPr>
              <a:spLocks noChangeArrowheads="1"/>
            </p:cNvSpPr>
            <p:nvPr userDrawn="1"/>
          </p:nvSpPr>
          <p:spPr bwMode="gray">
            <a:xfrm rot="18900000">
              <a:off x="3254" y="340"/>
              <a:ext cx="227" cy="22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18" name="Picture 14" descr="A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52541" y="325406"/>
            <a:ext cx="1243454" cy="3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2"/>
          <p:cNvGrpSpPr>
            <a:grpSpLocks/>
          </p:cNvGrpSpPr>
          <p:nvPr userDrawn="1"/>
        </p:nvGrpSpPr>
        <p:grpSpPr bwMode="auto">
          <a:xfrm>
            <a:off x="0" y="4734223"/>
            <a:ext cx="5355268" cy="326846"/>
            <a:chOff x="0" y="3288"/>
            <a:chExt cx="3945" cy="227"/>
          </a:xfrm>
        </p:grpSpPr>
        <p:sp>
          <p:nvSpPr>
            <p:cNvPr id="23" name="Rectangle 34"/>
            <p:cNvSpPr>
              <a:spLocks noChangeArrowheads="1"/>
            </p:cNvSpPr>
            <p:nvPr userDrawn="1"/>
          </p:nvSpPr>
          <p:spPr bwMode="auto">
            <a:xfrm>
              <a:off x="0" y="3288"/>
              <a:ext cx="2029" cy="227"/>
            </a:xfrm>
            <a:prstGeom prst="rect">
              <a:avLst/>
            </a:prstGeom>
            <a:gradFill rotWithShape="1">
              <a:gsLst>
                <a:gs pos="0">
                  <a:srgbClr val="6CC0B8"/>
                </a:gs>
                <a:gs pos="100000">
                  <a:schemeClr val="accent4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" name="Rectangle 35"/>
            <p:cNvSpPr>
              <a:spLocks noChangeArrowheads="1"/>
            </p:cNvSpPr>
            <p:nvPr userDrawn="1"/>
          </p:nvSpPr>
          <p:spPr bwMode="auto">
            <a:xfrm>
              <a:off x="2029" y="3288"/>
              <a:ext cx="1916" cy="227"/>
            </a:xfrm>
            <a:prstGeom prst="rect">
              <a:avLst/>
            </a:prstGeom>
            <a:gradFill rotWithShape="1">
              <a:gsLst>
                <a:gs pos="0">
                  <a:schemeClr val="accent4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4303" y="4224148"/>
            <a:ext cx="5787847" cy="374461"/>
          </a:xfrm>
        </p:spPr>
        <p:txBody>
          <a:bodyPr wrap="square" lIns="0" tIns="0" rIns="0" bIns="0" anchor="b" anchorCtr="0">
            <a:spAutoFit/>
          </a:bodyPr>
          <a:lstStyle>
            <a:lvl1pPr algn="r">
              <a:defRPr sz="21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4303" y="4796309"/>
            <a:ext cx="5773500" cy="169277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8789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4976" b="-1"/>
          <a:stretch/>
        </p:blipFill>
        <p:spPr bwMode="auto">
          <a:xfrm>
            <a:off x="2" y="3"/>
            <a:ext cx="915405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7"/>
          <p:cNvGrpSpPr>
            <a:grpSpLocks noChangeAspect="1"/>
          </p:cNvGrpSpPr>
          <p:nvPr userDrawn="1"/>
        </p:nvGrpSpPr>
        <p:grpSpPr bwMode="auto">
          <a:xfrm>
            <a:off x="1" y="3428281"/>
            <a:ext cx="6464330" cy="1632788"/>
            <a:chOff x="0" y="2382"/>
            <a:chExt cx="4762" cy="1134"/>
          </a:xfrm>
        </p:grpSpPr>
        <p:sp>
          <p:nvSpPr>
            <p:cNvPr id="8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2382"/>
              <a:ext cx="47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9"/>
            <p:cNvSpPr>
              <a:spLocks/>
            </p:cNvSpPr>
            <p:nvPr userDrawn="1"/>
          </p:nvSpPr>
          <p:spPr bwMode="auto">
            <a:xfrm>
              <a:off x="0" y="2382"/>
              <a:ext cx="4762" cy="1134"/>
            </a:xfrm>
            <a:custGeom>
              <a:avLst/>
              <a:gdLst>
                <a:gd name="T0" fmla="*/ 1792 w 4762"/>
                <a:gd name="T1" fmla="*/ 1134 h 1134"/>
                <a:gd name="T2" fmla="*/ 4762 w 4762"/>
                <a:gd name="T3" fmla="*/ 1134 h 1134"/>
                <a:gd name="T4" fmla="*/ 4762 w 4762"/>
                <a:gd name="T5" fmla="*/ 160 h 1134"/>
                <a:gd name="T6" fmla="*/ 4602 w 4762"/>
                <a:gd name="T7" fmla="*/ 0 h 1134"/>
                <a:gd name="T8" fmla="*/ 0 w 4762"/>
                <a:gd name="T9" fmla="*/ 0 h 1134"/>
                <a:gd name="T10" fmla="*/ 0 w 4762"/>
                <a:gd name="T11" fmla="*/ 1134 h 1134"/>
                <a:gd name="T12" fmla="*/ 1792 w 4762"/>
                <a:gd name="T13" fmla="*/ 1134 h 1134"/>
                <a:gd name="T14" fmla="*/ 1792 w 4762"/>
                <a:gd name="T15" fmla="*/ 1134 h 1134"/>
                <a:gd name="T16" fmla="*/ 1792 w 4762"/>
                <a:gd name="T17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2" h="1134">
                  <a:moveTo>
                    <a:pt x="1792" y="1134"/>
                  </a:moveTo>
                  <a:lnTo>
                    <a:pt x="4762" y="1134"/>
                  </a:lnTo>
                  <a:lnTo>
                    <a:pt x="4762" y="160"/>
                  </a:lnTo>
                  <a:lnTo>
                    <a:pt x="4602" y="0"/>
                  </a:lnTo>
                  <a:lnTo>
                    <a:pt x="0" y="0"/>
                  </a:lnTo>
                  <a:lnTo>
                    <a:pt x="0" y="1134"/>
                  </a:lnTo>
                  <a:lnTo>
                    <a:pt x="1792" y="1134"/>
                  </a:lnTo>
                  <a:lnTo>
                    <a:pt x="1792" y="1134"/>
                  </a:lnTo>
                  <a:lnTo>
                    <a:pt x="1792" y="1134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rgbClr val="8295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9" name="Rectangle 30"/>
          <p:cNvSpPr>
            <a:spLocks noChangeArrowheads="1"/>
          </p:cNvSpPr>
          <p:nvPr userDrawn="1"/>
        </p:nvSpPr>
        <p:spPr bwMode="auto">
          <a:xfrm>
            <a:off x="2600938" y="3020805"/>
            <a:ext cx="6541707" cy="407478"/>
          </a:xfrm>
          <a:prstGeom prst="rect">
            <a:avLst/>
          </a:prstGeom>
          <a:gradFill rotWithShape="1">
            <a:gsLst>
              <a:gs pos="0">
                <a:srgbClr val="F8F8F8">
                  <a:alpha val="20000"/>
                </a:srgb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20" name="Rectangle 32"/>
          <p:cNvSpPr>
            <a:spLocks noChangeArrowheads="1"/>
          </p:cNvSpPr>
          <p:nvPr userDrawn="1"/>
        </p:nvSpPr>
        <p:spPr bwMode="auto">
          <a:xfrm>
            <a:off x="0" y="3020805"/>
            <a:ext cx="2600936" cy="40747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F8F8F8">
                  <a:alpha val="2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grpSp>
        <p:nvGrpSpPr>
          <p:cNvPr id="5" name="Group 37"/>
          <p:cNvGrpSpPr>
            <a:grpSpLocks/>
          </p:cNvGrpSpPr>
          <p:nvPr userDrawn="1"/>
        </p:nvGrpSpPr>
        <p:grpSpPr bwMode="auto">
          <a:xfrm>
            <a:off x="6462973" y="3428282"/>
            <a:ext cx="2679670" cy="1632788"/>
            <a:chOff x="4764" y="2382"/>
            <a:chExt cx="1972" cy="1134"/>
          </a:xfrm>
        </p:grpSpPr>
        <p:sp>
          <p:nvSpPr>
            <p:cNvPr id="26" name="AutoShape 38"/>
            <p:cNvSpPr>
              <a:spLocks noChangeArrowheads="1" noTextEdit="1"/>
            </p:cNvSpPr>
            <p:nvPr/>
          </p:nvSpPr>
          <p:spPr bwMode="auto">
            <a:xfrm>
              <a:off x="4764" y="2382"/>
              <a:ext cx="197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Freeform 39"/>
            <p:cNvSpPr>
              <a:spLocks/>
            </p:cNvSpPr>
            <p:nvPr/>
          </p:nvSpPr>
          <p:spPr bwMode="auto">
            <a:xfrm>
              <a:off x="4764" y="2382"/>
              <a:ext cx="1972" cy="1134"/>
            </a:xfrm>
            <a:custGeom>
              <a:avLst/>
              <a:gdLst>
                <a:gd name="T0" fmla="*/ 1972 w 1972"/>
                <a:gd name="T1" fmla="*/ 0 h 1134"/>
                <a:gd name="T2" fmla="*/ 1972 w 1972"/>
                <a:gd name="T3" fmla="*/ 1134 h 1134"/>
                <a:gd name="T4" fmla="*/ 1972 w 1972"/>
                <a:gd name="T5" fmla="*/ 1134 h 1134"/>
                <a:gd name="T6" fmla="*/ 1972 w 1972"/>
                <a:gd name="T7" fmla="*/ 1134 h 1134"/>
                <a:gd name="T8" fmla="*/ 0 w 1972"/>
                <a:gd name="T9" fmla="*/ 1134 h 1134"/>
                <a:gd name="T10" fmla="*/ 0 w 1972"/>
                <a:gd name="T11" fmla="*/ 160 h 1134"/>
                <a:gd name="T12" fmla="*/ 0 w 1972"/>
                <a:gd name="T13" fmla="*/ 160 h 1134"/>
                <a:gd name="T14" fmla="*/ 160 w 1972"/>
                <a:gd name="T15" fmla="*/ 0 h 1134"/>
                <a:gd name="T16" fmla="*/ 1972 w 1972"/>
                <a:gd name="T17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2" h="1134">
                  <a:moveTo>
                    <a:pt x="1972" y="0"/>
                  </a:moveTo>
                  <a:lnTo>
                    <a:pt x="1972" y="1134"/>
                  </a:lnTo>
                  <a:lnTo>
                    <a:pt x="1972" y="1134"/>
                  </a:lnTo>
                  <a:lnTo>
                    <a:pt x="1972" y="1134"/>
                  </a:lnTo>
                  <a:lnTo>
                    <a:pt x="0" y="1134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60" y="0"/>
                  </a:lnTo>
                  <a:lnTo>
                    <a:pt x="197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88000"/>
                    <a:lumOff val="12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Freeform 40"/>
            <p:cNvSpPr>
              <a:spLocks/>
            </p:cNvSpPr>
            <p:nvPr/>
          </p:nvSpPr>
          <p:spPr bwMode="auto">
            <a:xfrm>
              <a:off x="4764" y="2382"/>
              <a:ext cx="1972" cy="1134"/>
            </a:xfrm>
            <a:custGeom>
              <a:avLst/>
              <a:gdLst>
                <a:gd name="T0" fmla="*/ 1972 w 1972"/>
                <a:gd name="T1" fmla="*/ 0 h 1134"/>
                <a:gd name="T2" fmla="*/ 1972 w 1972"/>
                <a:gd name="T3" fmla="*/ 1134 h 1134"/>
                <a:gd name="T4" fmla="*/ 1972 w 1972"/>
                <a:gd name="T5" fmla="*/ 1134 h 1134"/>
                <a:gd name="T6" fmla="*/ 1972 w 1972"/>
                <a:gd name="T7" fmla="*/ 1134 h 1134"/>
                <a:gd name="T8" fmla="*/ 0 w 1972"/>
                <a:gd name="T9" fmla="*/ 1134 h 1134"/>
                <a:gd name="T10" fmla="*/ 0 w 1972"/>
                <a:gd name="T11" fmla="*/ 160 h 1134"/>
                <a:gd name="T12" fmla="*/ 0 w 1972"/>
                <a:gd name="T13" fmla="*/ 160 h 1134"/>
                <a:gd name="T14" fmla="*/ 160 w 1972"/>
                <a:gd name="T1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2" h="1134">
                  <a:moveTo>
                    <a:pt x="1972" y="0"/>
                  </a:moveTo>
                  <a:lnTo>
                    <a:pt x="1972" y="1134"/>
                  </a:lnTo>
                  <a:lnTo>
                    <a:pt x="1972" y="1134"/>
                  </a:lnTo>
                  <a:lnTo>
                    <a:pt x="1972" y="1134"/>
                  </a:lnTo>
                  <a:lnTo>
                    <a:pt x="0" y="1134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1" y="4246116"/>
            <a:ext cx="4448470" cy="1436969"/>
          </a:xfrm>
          <a:prstGeom prst="rect">
            <a:avLst/>
          </a:prstGeom>
          <a:gradFill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2" y="2"/>
            <a:ext cx="9141285" cy="816395"/>
            <a:chOff x="0" y="0"/>
            <a:chExt cx="6734" cy="567"/>
          </a:xfrm>
        </p:grpSpPr>
        <p:sp>
          <p:nvSpPr>
            <p:cNvPr id="16" name="Rectangle 12"/>
            <p:cNvSpPr>
              <a:spLocks noChangeArrowheads="1"/>
            </p:cNvSpPr>
            <p:nvPr userDrawn="1"/>
          </p:nvSpPr>
          <p:spPr bwMode="gray">
            <a:xfrm>
              <a:off x="0" y="0"/>
              <a:ext cx="6734" cy="5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" name="AutoShape 13"/>
            <p:cNvSpPr>
              <a:spLocks noChangeArrowheads="1"/>
            </p:cNvSpPr>
            <p:nvPr userDrawn="1"/>
          </p:nvSpPr>
          <p:spPr bwMode="gray">
            <a:xfrm rot="18900000">
              <a:off x="3254" y="340"/>
              <a:ext cx="227" cy="22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18" name="Picture 14" descr="A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52541" y="325406"/>
            <a:ext cx="1243454" cy="3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2"/>
          <p:cNvGrpSpPr>
            <a:grpSpLocks/>
          </p:cNvGrpSpPr>
          <p:nvPr userDrawn="1"/>
        </p:nvGrpSpPr>
        <p:grpSpPr bwMode="auto">
          <a:xfrm>
            <a:off x="0" y="4734223"/>
            <a:ext cx="5355268" cy="326846"/>
            <a:chOff x="0" y="3288"/>
            <a:chExt cx="3945" cy="227"/>
          </a:xfrm>
        </p:grpSpPr>
        <p:sp>
          <p:nvSpPr>
            <p:cNvPr id="23" name="Rectangle 34"/>
            <p:cNvSpPr>
              <a:spLocks noChangeArrowheads="1"/>
            </p:cNvSpPr>
            <p:nvPr userDrawn="1"/>
          </p:nvSpPr>
          <p:spPr bwMode="auto">
            <a:xfrm>
              <a:off x="0" y="3288"/>
              <a:ext cx="2029" cy="227"/>
            </a:xfrm>
            <a:prstGeom prst="rect">
              <a:avLst/>
            </a:prstGeom>
            <a:gradFill rotWithShape="1">
              <a:gsLst>
                <a:gs pos="0">
                  <a:srgbClr val="6CC0B8"/>
                </a:gs>
                <a:gs pos="100000">
                  <a:schemeClr val="accent4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" name="Rectangle 35"/>
            <p:cNvSpPr>
              <a:spLocks noChangeArrowheads="1"/>
            </p:cNvSpPr>
            <p:nvPr userDrawn="1"/>
          </p:nvSpPr>
          <p:spPr bwMode="auto">
            <a:xfrm>
              <a:off x="2029" y="3288"/>
              <a:ext cx="1916" cy="227"/>
            </a:xfrm>
            <a:prstGeom prst="rect">
              <a:avLst/>
            </a:prstGeom>
            <a:gradFill rotWithShape="1">
              <a:gsLst>
                <a:gs pos="0">
                  <a:schemeClr val="accent4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4303" y="4224148"/>
            <a:ext cx="5787847" cy="374461"/>
          </a:xfrm>
        </p:spPr>
        <p:txBody>
          <a:bodyPr wrap="square" lIns="0" tIns="0" rIns="0" bIns="0" anchor="b" anchorCtr="0">
            <a:spAutoFit/>
          </a:bodyPr>
          <a:lstStyle>
            <a:lvl1pPr algn="r">
              <a:defRPr sz="21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4303" y="4796309"/>
            <a:ext cx="5773500" cy="169277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167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13367" r="76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7"/>
          <p:cNvGrpSpPr>
            <a:grpSpLocks noChangeAspect="1"/>
          </p:cNvGrpSpPr>
          <p:nvPr userDrawn="1"/>
        </p:nvGrpSpPr>
        <p:grpSpPr bwMode="auto">
          <a:xfrm>
            <a:off x="1" y="3428281"/>
            <a:ext cx="6464330" cy="1632788"/>
            <a:chOff x="0" y="2382"/>
            <a:chExt cx="4762" cy="1134"/>
          </a:xfrm>
        </p:grpSpPr>
        <p:sp>
          <p:nvSpPr>
            <p:cNvPr id="8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2382"/>
              <a:ext cx="47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9"/>
            <p:cNvSpPr>
              <a:spLocks/>
            </p:cNvSpPr>
            <p:nvPr userDrawn="1"/>
          </p:nvSpPr>
          <p:spPr bwMode="auto">
            <a:xfrm>
              <a:off x="0" y="2382"/>
              <a:ext cx="4762" cy="1134"/>
            </a:xfrm>
            <a:custGeom>
              <a:avLst/>
              <a:gdLst>
                <a:gd name="T0" fmla="*/ 1792 w 4762"/>
                <a:gd name="T1" fmla="*/ 1134 h 1134"/>
                <a:gd name="T2" fmla="*/ 4762 w 4762"/>
                <a:gd name="T3" fmla="*/ 1134 h 1134"/>
                <a:gd name="T4" fmla="*/ 4762 w 4762"/>
                <a:gd name="T5" fmla="*/ 160 h 1134"/>
                <a:gd name="T6" fmla="*/ 4602 w 4762"/>
                <a:gd name="T7" fmla="*/ 0 h 1134"/>
                <a:gd name="T8" fmla="*/ 0 w 4762"/>
                <a:gd name="T9" fmla="*/ 0 h 1134"/>
                <a:gd name="T10" fmla="*/ 0 w 4762"/>
                <a:gd name="T11" fmla="*/ 1134 h 1134"/>
                <a:gd name="T12" fmla="*/ 1792 w 4762"/>
                <a:gd name="T13" fmla="*/ 1134 h 1134"/>
                <a:gd name="T14" fmla="*/ 1792 w 4762"/>
                <a:gd name="T15" fmla="*/ 1134 h 1134"/>
                <a:gd name="T16" fmla="*/ 1792 w 4762"/>
                <a:gd name="T17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2" h="1134">
                  <a:moveTo>
                    <a:pt x="1792" y="1134"/>
                  </a:moveTo>
                  <a:lnTo>
                    <a:pt x="4762" y="1134"/>
                  </a:lnTo>
                  <a:lnTo>
                    <a:pt x="4762" y="160"/>
                  </a:lnTo>
                  <a:lnTo>
                    <a:pt x="4602" y="0"/>
                  </a:lnTo>
                  <a:lnTo>
                    <a:pt x="0" y="0"/>
                  </a:lnTo>
                  <a:lnTo>
                    <a:pt x="0" y="1134"/>
                  </a:lnTo>
                  <a:lnTo>
                    <a:pt x="1792" y="1134"/>
                  </a:lnTo>
                  <a:lnTo>
                    <a:pt x="1792" y="1134"/>
                  </a:lnTo>
                  <a:lnTo>
                    <a:pt x="1792" y="1134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rgbClr val="8295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9" name="Rectangle 30"/>
          <p:cNvSpPr>
            <a:spLocks noChangeArrowheads="1"/>
          </p:cNvSpPr>
          <p:nvPr userDrawn="1"/>
        </p:nvSpPr>
        <p:spPr bwMode="auto">
          <a:xfrm>
            <a:off x="2600938" y="3020805"/>
            <a:ext cx="6541707" cy="407478"/>
          </a:xfrm>
          <a:prstGeom prst="rect">
            <a:avLst/>
          </a:prstGeom>
          <a:gradFill rotWithShape="1">
            <a:gsLst>
              <a:gs pos="0">
                <a:srgbClr val="F8F8F8">
                  <a:alpha val="20000"/>
                </a:srgb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20" name="Rectangle 32"/>
          <p:cNvSpPr>
            <a:spLocks noChangeArrowheads="1"/>
          </p:cNvSpPr>
          <p:nvPr userDrawn="1"/>
        </p:nvSpPr>
        <p:spPr bwMode="auto">
          <a:xfrm>
            <a:off x="0" y="3020805"/>
            <a:ext cx="2600936" cy="40747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F8F8F8">
                  <a:alpha val="2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grpSp>
        <p:nvGrpSpPr>
          <p:cNvPr id="5" name="Group 37"/>
          <p:cNvGrpSpPr>
            <a:grpSpLocks/>
          </p:cNvGrpSpPr>
          <p:nvPr userDrawn="1"/>
        </p:nvGrpSpPr>
        <p:grpSpPr bwMode="auto">
          <a:xfrm>
            <a:off x="6462973" y="3428282"/>
            <a:ext cx="2679670" cy="1632788"/>
            <a:chOff x="4764" y="2382"/>
            <a:chExt cx="1972" cy="1134"/>
          </a:xfrm>
        </p:grpSpPr>
        <p:sp>
          <p:nvSpPr>
            <p:cNvPr id="26" name="AutoShape 38"/>
            <p:cNvSpPr>
              <a:spLocks noChangeArrowheads="1" noTextEdit="1"/>
            </p:cNvSpPr>
            <p:nvPr/>
          </p:nvSpPr>
          <p:spPr bwMode="auto">
            <a:xfrm>
              <a:off x="4764" y="2382"/>
              <a:ext cx="197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Freeform 39"/>
            <p:cNvSpPr>
              <a:spLocks/>
            </p:cNvSpPr>
            <p:nvPr/>
          </p:nvSpPr>
          <p:spPr bwMode="auto">
            <a:xfrm>
              <a:off x="4764" y="2382"/>
              <a:ext cx="1972" cy="1134"/>
            </a:xfrm>
            <a:custGeom>
              <a:avLst/>
              <a:gdLst>
                <a:gd name="T0" fmla="*/ 1972 w 1972"/>
                <a:gd name="T1" fmla="*/ 0 h 1134"/>
                <a:gd name="T2" fmla="*/ 1972 w 1972"/>
                <a:gd name="T3" fmla="*/ 1134 h 1134"/>
                <a:gd name="T4" fmla="*/ 1972 w 1972"/>
                <a:gd name="T5" fmla="*/ 1134 h 1134"/>
                <a:gd name="T6" fmla="*/ 1972 w 1972"/>
                <a:gd name="T7" fmla="*/ 1134 h 1134"/>
                <a:gd name="T8" fmla="*/ 0 w 1972"/>
                <a:gd name="T9" fmla="*/ 1134 h 1134"/>
                <a:gd name="T10" fmla="*/ 0 w 1972"/>
                <a:gd name="T11" fmla="*/ 160 h 1134"/>
                <a:gd name="T12" fmla="*/ 0 w 1972"/>
                <a:gd name="T13" fmla="*/ 160 h 1134"/>
                <a:gd name="T14" fmla="*/ 160 w 1972"/>
                <a:gd name="T15" fmla="*/ 0 h 1134"/>
                <a:gd name="T16" fmla="*/ 1972 w 1972"/>
                <a:gd name="T17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2" h="1134">
                  <a:moveTo>
                    <a:pt x="1972" y="0"/>
                  </a:moveTo>
                  <a:lnTo>
                    <a:pt x="1972" y="1134"/>
                  </a:lnTo>
                  <a:lnTo>
                    <a:pt x="1972" y="1134"/>
                  </a:lnTo>
                  <a:lnTo>
                    <a:pt x="1972" y="1134"/>
                  </a:lnTo>
                  <a:lnTo>
                    <a:pt x="0" y="1134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60" y="0"/>
                  </a:lnTo>
                  <a:lnTo>
                    <a:pt x="197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88000"/>
                    <a:lumOff val="12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Freeform 40"/>
            <p:cNvSpPr>
              <a:spLocks/>
            </p:cNvSpPr>
            <p:nvPr/>
          </p:nvSpPr>
          <p:spPr bwMode="auto">
            <a:xfrm>
              <a:off x="4764" y="2382"/>
              <a:ext cx="1972" cy="1134"/>
            </a:xfrm>
            <a:custGeom>
              <a:avLst/>
              <a:gdLst>
                <a:gd name="T0" fmla="*/ 1972 w 1972"/>
                <a:gd name="T1" fmla="*/ 0 h 1134"/>
                <a:gd name="T2" fmla="*/ 1972 w 1972"/>
                <a:gd name="T3" fmla="*/ 1134 h 1134"/>
                <a:gd name="T4" fmla="*/ 1972 w 1972"/>
                <a:gd name="T5" fmla="*/ 1134 h 1134"/>
                <a:gd name="T6" fmla="*/ 1972 w 1972"/>
                <a:gd name="T7" fmla="*/ 1134 h 1134"/>
                <a:gd name="T8" fmla="*/ 0 w 1972"/>
                <a:gd name="T9" fmla="*/ 1134 h 1134"/>
                <a:gd name="T10" fmla="*/ 0 w 1972"/>
                <a:gd name="T11" fmla="*/ 160 h 1134"/>
                <a:gd name="T12" fmla="*/ 0 w 1972"/>
                <a:gd name="T13" fmla="*/ 160 h 1134"/>
                <a:gd name="T14" fmla="*/ 160 w 1972"/>
                <a:gd name="T1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2" h="1134">
                  <a:moveTo>
                    <a:pt x="1972" y="0"/>
                  </a:moveTo>
                  <a:lnTo>
                    <a:pt x="1972" y="1134"/>
                  </a:lnTo>
                  <a:lnTo>
                    <a:pt x="1972" y="1134"/>
                  </a:lnTo>
                  <a:lnTo>
                    <a:pt x="1972" y="1134"/>
                  </a:lnTo>
                  <a:lnTo>
                    <a:pt x="0" y="1134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1" y="4246116"/>
            <a:ext cx="4448470" cy="1436969"/>
          </a:xfrm>
          <a:prstGeom prst="rect">
            <a:avLst/>
          </a:prstGeom>
          <a:gradFill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2" y="2"/>
            <a:ext cx="9141285" cy="816395"/>
            <a:chOff x="0" y="0"/>
            <a:chExt cx="6734" cy="567"/>
          </a:xfrm>
        </p:grpSpPr>
        <p:sp>
          <p:nvSpPr>
            <p:cNvPr id="16" name="Rectangle 12"/>
            <p:cNvSpPr>
              <a:spLocks noChangeArrowheads="1"/>
            </p:cNvSpPr>
            <p:nvPr userDrawn="1"/>
          </p:nvSpPr>
          <p:spPr bwMode="gray">
            <a:xfrm>
              <a:off x="0" y="0"/>
              <a:ext cx="6734" cy="5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" name="AutoShape 13"/>
            <p:cNvSpPr>
              <a:spLocks noChangeArrowheads="1"/>
            </p:cNvSpPr>
            <p:nvPr userDrawn="1"/>
          </p:nvSpPr>
          <p:spPr bwMode="gray">
            <a:xfrm rot="18900000">
              <a:off x="3254" y="340"/>
              <a:ext cx="227" cy="22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18" name="Picture 14" descr="A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52541" y="325406"/>
            <a:ext cx="1243454" cy="3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2"/>
          <p:cNvGrpSpPr>
            <a:grpSpLocks/>
          </p:cNvGrpSpPr>
          <p:nvPr userDrawn="1"/>
        </p:nvGrpSpPr>
        <p:grpSpPr bwMode="auto">
          <a:xfrm>
            <a:off x="0" y="4734223"/>
            <a:ext cx="5355268" cy="326846"/>
            <a:chOff x="0" y="3288"/>
            <a:chExt cx="3945" cy="227"/>
          </a:xfrm>
        </p:grpSpPr>
        <p:sp>
          <p:nvSpPr>
            <p:cNvPr id="23" name="Rectangle 34"/>
            <p:cNvSpPr>
              <a:spLocks noChangeArrowheads="1"/>
            </p:cNvSpPr>
            <p:nvPr userDrawn="1"/>
          </p:nvSpPr>
          <p:spPr bwMode="auto">
            <a:xfrm>
              <a:off x="0" y="3288"/>
              <a:ext cx="2029" cy="227"/>
            </a:xfrm>
            <a:prstGeom prst="rect">
              <a:avLst/>
            </a:prstGeom>
            <a:gradFill rotWithShape="1">
              <a:gsLst>
                <a:gs pos="0">
                  <a:srgbClr val="6CC0B8"/>
                </a:gs>
                <a:gs pos="100000">
                  <a:schemeClr val="accent4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" name="Rectangle 35"/>
            <p:cNvSpPr>
              <a:spLocks noChangeArrowheads="1"/>
            </p:cNvSpPr>
            <p:nvPr userDrawn="1"/>
          </p:nvSpPr>
          <p:spPr bwMode="auto">
            <a:xfrm>
              <a:off x="2029" y="3288"/>
              <a:ext cx="1916" cy="227"/>
            </a:xfrm>
            <a:prstGeom prst="rect">
              <a:avLst/>
            </a:prstGeom>
            <a:gradFill rotWithShape="1">
              <a:gsLst>
                <a:gs pos="0">
                  <a:schemeClr val="accent4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4303" y="4224148"/>
            <a:ext cx="5787847" cy="374461"/>
          </a:xfrm>
        </p:spPr>
        <p:txBody>
          <a:bodyPr wrap="square" lIns="0" tIns="0" rIns="0" bIns="0" anchor="b" anchorCtr="0">
            <a:spAutoFit/>
          </a:bodyPr>
          <a:lstStyle>
            <a:lvl1pPr algn="r">
              <a:defRPr sz="21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4303" y="4796309"/>
            <a:ext cx="5773500" cy="169277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65022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>
            <a:grpSpLocks noChangeAspect="1"/>
          </p:cNvGrpSpPr>
          <p:nvPr userDrawn="1"/>
        </p:nvGrpSpPr>
        <p:grpSpPr bwMode="auto">
          <a:xfrm>
            <a:off x="1" y="3428281"/>
            <a:ext cx="6464330" cy="1632788"/>
            <a:chOff x="0" y="2382"/>
            <a:chExt cx="4762" cy="1134"/>
          </a:xfrm>
        </p:grpSpPr>
        <p:sp>
          <p:nvSpPr>
            <p:cNvPr id="8" name="AutoShape 28"/>
            <p:cNvSpPr>
              <a:spLocks noChangeAspect="1" noChangeArrowheads="1" noTextEdit="1"/>
            </p:cNvSpPr>
            <p:nvPr userDrawn="1"/>
          </p:nvSpPr>
          <p:spPr bwMode="auto">
            <a:xfrm>
              <a:off x="0" y="2382"/>
              <a:ext cx="47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9"/>
            <p:cNvSpPr>
              <a:spLocks/>
            </p:cNvSpPr>
            <p:nvPr userDrawn="1"/>
          </p:nvSpPr>
          <p:spPr bwMode="auto">
            <a:xfrm>
              <a:off x="0" y="2382"/>
              <a:ext cx="4762" cy="1134"/>
            </a:xfrm>
            <a:custGeom>
              <a:avLst/>
              <a:gdLst>
                <a:gd name="T0" fmla="*/ 1792 w 4762"/>
                <a:gd name="T1" fmla="*/ 1134 h 1134"/>
                <a:gd name="T2" fmla="*/ 4762 w 4762"/>
                <a:gd name="T3" fmla="*/ 1134 h 1134"/>
                <a:gd name="T4" fmla="*/ 4762 w 4762"/>
                <a:gd name="T5" fmla="*/ 160 h 1134"/>
                <a:gd name="T6" fmla="*/ 4602 w 4762"/>
                <a:gd name="T7" fmla="*/ 0 h 1134"/>
                <a:gd name="T8" fmla="*/ 0 w 4762"/>
                <a:gd name="T9" fmla="*/ 0 h 1134"/>
                <a:gd name="T10" fmla="*/ 0 w 4762"/>
                <a:gd name="T11" fmla="*/ 1134 h 1134"/>
                <a:gd name="T12" fmla="*/ 1792 w 4762"/>
                <a:gd name="T13" fmla="*/ 1134 h 1134"/>
                <a:gd name="T14" fmla="*/ 1792 w 4762"/>
                <a:gd name="T15" fmla="*/ 1134 h 1134"/>
                <a:gd name="T16" fmla="*/ 1792 w 4762"/>
                <a:gd name="T17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2" h="1134">
                  <a:moveTo>
                    <a:pt x="1792" y="1134"/>
                  </a:moveTo>
                  <a:lnTo>
                    <a:pt x="4762" y="1134"/>
                  </a:lnTo>
                  <a:lnTo>
                    <a:pt x="4762" y="160"/>
                  </a:lnTo>
                  <a:lnTo>
                    <a:pt x="4602" y="0"/>
                  </a:lnTo>
                  <a:lnTo>
                    <a:pt x="0" y="0"/>
                  </a:lnTo>
                  <a:lnTo>
                    <a:pt x="0" y="1134"/>
                  </a:lnTo>
                  <a:lnTo>
                    <a:pt x="1792" y="1134"/>
                  </a:lnTo>
                  <a:lnTo>
                    <a:pt x="1792" y="1134"/>
                  </a:lnTo>
                  <a:lnTo>
                    <a:pt x="1792" y="1134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rgbClr val="8295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0" name="Rectangle 32"/>
          <p:cNvSpPr>
            <a:spLocks noChangeArrowheads="1"/>
          </p:cNvSpPr>
          <p:nvPr userDrawn="1"/>
        </p:nvSpPr>
        <p:spPr bwMode="auto">
          <a:xfrm>
            <a:off x="0" y="3020805"/>
            <a:ext cx="2600936" cy="40747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F8F8F8">
                  <a:alpha val="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11" name="Rectangle 31"/>
          <p:cNvSpPr>
            <a:spLocks noChangeArrowheads="1"/>
          </p:cNvSpPr>
          <p:nvPr userDrawn="1"/>
        </p:nvSpPr>
        <p:spPr bwMode="auto">
          <a:xfrm>
            <a:off x="1" y="4246115"/>
            <a:ext cx="4448470" cy="814955"/>
          </a:xfrm>
          <a:prstGeom prst="rect">
            <a:avLst/>
          </a:prstGeom>
          <a:gradFill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grpSp>
        <p:nvGrpSpPr>
          <p:cNvPr id="5" name="Group 42"/>
          <p:cNvGrpSpPr>
            <a:grpSpLocks/>
          </p:cNvGrpSpPr>
          <p:nvPr userDrawn="1"/>
        </p:nvGrpSpPr>
        <p:grpSpPr bwMode="auto">
          <a:xfrm>
            <a:off x="0" y="4734223"/>
            <a:ext cx="5355268" cy="326846"/>
            <a:chOff x="0" y="3288"/>
            <a:chExt cx="3945" cy="227"/>
          </a:xfrm>
        </p:grpSpPr>
        <p:sp>
          <p:nvSpPr>
            <p:cNvPr id="13" name="Rectangle 34"/>
            <p:cNvSpPr>
              <a:spLocks noChangeArrowheads="1"/>
            </p:cNvSpPr>
            <p:nvPr userDrawn="1"/>
          </p:nvSpPr>
          <p:spPr bwMode="auto">
            <a:xfrm>
              <a:off x="0" y="3288"/>
              <a:ext cx="2029" cy="227"/>
            </a:xfrm>
            <a:prstGeom prst="rect">
              <a:avLst/>
            </a:prstGeom>
            <a:gradFill rotWithShape="1">
              <a:gsLst>
                <a:gs pos="0">
                  <a:srgbClr val="6CC0B8"/>
                </a:gs>
                <a:gs pos="100000">
                  <a:schemeClr val="accent4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" name="Rectangle 35"/>
            <p:cNvSpPr>
              <a:spLocks noChangeArrowheads="1"/>
            </p:cNvSpPr>
            <p:nvPr userDrawn="1"/>
          </p:nvSpPr>
          <p:spPr bwMode="auto">
            <a:xfrm>
              <a:off x="2029" y="3288"/>
              <a:ext cx="1916" cy="227"/>
            </a:xfrm>
            <a:prstGeom prst="rect">
              <a:avLst/>
            </a:prstGeom>
            <a:gradFill rotWithShape="1">
              <a:gsLst>
                <a:gs pos="0">
                  <a:schemeClr val="accent4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304" y="3886174"/>
            <a:ext cx="5787847" cy="395464"/>
          </a:xfrm>
        </p:spPr>
        <p:txBody>
          <a:bodyPr anchor="t"/>
          <a:lstStyle>
            <a:lvl1pPr algn="r">
              <a:defRPr sz="2500" b="1" cap="all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de stijl te bewerken</a:t>
            </a:r>
          </a:p>
        </p:txBody>
      </p:sp>
      <p:sp>
        <p:nvSpPr>
          <p:cNvPr id="17" name="Rechthoek 16"/>
          <p:cNvSpPr/>
          <p:nvPr userDrawn="1"/>
        </p:nvSpPr>
        <p:spPr>
          <a:xfrm>
            <a:off x="0" y="2"/>
            <a:ext cx="9144000" cy="117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19" tIns="40060" rIns="80119" bIns="40060" rtlCol="0" anchor="ctr"/>
          <a:lstStyle/>
          <a:p>
            <a:pPr algn="ctr"/>
            <a:endParaRPr lang="nl-NL"/>
          </a:p>
        </p:txBody>
      </p:sp>
      <p:sp>
        <p:nvSpPr>
          <p:cNvPr id="18" name="Rectangle 30"/>
          <p:cNvSpPr>
            <a:spLocks noChangeArrowheads="1"/>
          </p:cNvSpPr>
          <p:nvPr userDrawn="1"/>
        </p:nvSpPr>
        <p:spPr bwMode="auto">
          <a:xfrm>
            <a:off x="7719678" y="3020805"/>
            <a:ext cx="1430342" cy="40747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4306" y="4767868"/>
            <a:ext cx="5790841" cy="223320"/>
          </a:xfrm>
        </p:spPr>
        <p:txBody>
          <a:bodyPr anchor="b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69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1975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305" y="358525"/>
            <a:ext cx="8435394" cy="366767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73041" y="1339060"/>
            <a:ext cx="7390134" cy="1256178"/>
          </a:xfrm>
        </p:spPr>
        <p:txBody>
          <a:bodyPr>
            <a:spAutoFit/>
          </a:bodyPr>
          <a:lstStyle>
            <a:lvl1pPr marL="0" indent="0">
              <a:spcBef>
                <a:spcPts val="263"/>
              </a:spcBef>
              <a:spcAft>
                <a:spcPts val="263"/>
              </a:spcAft>
              <a:defRPr b="0">
                <a:solidFill>
                  <a:schemeClr val="bg2"/>
                </a:solidFill>
              </a:defRPr>
            </a:lvl1pPr>
            <a:lvl2pPr>
              <a:spcBef>
                <a:spcPts val="263"/>
              </a:spcBef>
              <a:spcAft>
                <a:spcPts val="263"/>
              </a:spcAft>
              <a:defRPr>
                <a:solidFill>
                  <a:schemeClr val="bg2"/>
                </a:solidFill>
              </a:defRPr>
            </a:lvl2pPr>
            <a:lvl3pPr>
              <a:spcBef>
                <a:spcPts val="263"/>
              </a:spcBef>
              <a:spcAft>
                <a:spcPts val="263"/>
              </a:spcAft>
              <a:defRPr>
                <a:solidFill>
                  <a:schemeClr val="bg2"/>
                </a:solidFill>
              </a:defRPr>
            </a:lvl3pPr>
            <a:lvl4pPr>
              <a:spcBef>
                <a:spcPts val="263"/>
              </a:spcBef>
              <a:spcAft>
                <a:spcPts val="263"/>
              </a:spcAft>
              <a:defRPr>
                <a:solidFill>
                  <a:schemeClr val="bg2"/>
                </a:solidFill>
              </a:defRPr>
            </a:lvl4pPr>
            <a:lvl5pPr>
              <a:spcBef>
                <a:spcPts val="263"/>
              </a:spcBef>
              <a:spcAft>
                <a:spcPts val="263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51FD-7348-4D14-89DC-F33B33410CC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Picture 2" descr="A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52945" y="6423166"/>
            <a:ext cx="924446" cy="2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13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305" y="358525"/>
            <a:ext cx="8435394" cy="366767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73438" y="1339060"/>
            <a:ext cx="3452861" cy="125617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17705" y="1327499"/>
            <a:ext cx="3445470" cy="125617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51FD-7348-4D14-89DC-F33B33410C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67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2D5F-A181-3B4C-9677-975471869CEA}" type="datetimeFigureOut">
              <a:rPr lang="nl-NL" smtClean="0"/>
              <a:pPr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3BF6D-CA6A-E844-AB37-FA82E0104CF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820053712"/>
              </p:ext>
            </p:extLst>
          </p:nvPr>
        </p:nvGraphicFramePr>
        <p:xfrm>
          <a:off x="1358" y="1441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9" name="think-cell Slide" r:id="rId10" imgW="6350000" imgH="6350000" progId="">
                  <p:embed/>
                </p:oleObj>
              </mc:Choice>
              <mc:Fallback>
                <p:oleObj name="think-cell Slide" r:id="rId10" imgW="6350000" imgH="63500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" y="1441"/>
                        <a:ext cx="1357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9"/>
          <p:cNvSpPr>
            <a:spLocks noChangeArrowheads="1"/>
          </p:cNvSpPr>
          <p:nvPr userDrawn="1"/>
        </p:nvSpPr>
        <p:spPr bwMode="auto">
          <a:xfrm>
            <a:off x="4572002" y="2"/>
            <a:ext cx="4570643" cy="164143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  <a:alpha val="0"/>
                </a:schemeClr>
              </a:gs>
              <a:gs pos="100000">
                <a:schemeClr val="accent4">
                  <a:alpha val="37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>
            <a:off x="0" y="865352"/>
            <a:ext cx="3524024" cy="164143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rgbClr val="6CC0B8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13" name="Rectangle 20"/>
          <p:cNvSpPr>
            <a:spLocks noChangeArrowheads="1"/>
          </p:cNvSpPr>
          <p:nvPr userDrawn="1"/>
        </p:nvSpPr>
        <p:spPr bwMode="auto">
          <a:xfrm>
            <a:off x="1" y="1029495"/>
            <a:ext cx="1862466" cy="82071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14" name="Rectangle 21"/>
          <p:cNvSpPr>
            <a:spLocks noChangeArrowheads="1"/>
          </p:cNvSpPr>
          <p:nvPr userDrawn="1"/>
        </p:nvSpPr>
        <p:spPr bwMode="auto">
          <a:xfrm>
            <a:off x="7095562" y="164145"/>
            <a:ext cx="2047083" cy="701207"/>
          </a:xfrm>
          <a:prstGeom prst="rect">
            <a:avLst/>
          </a:prstGeom>
          <a:gradFill rotWithShape="1">
            <a:gsLst>
              <a:gs pos="0">
                <a:srgbClr val="6CC0B8">
                  <a:gamma/>
                  <a:tint val="0"/>
                  <a:invGamma/>
                  <a:alpha val="0"/>
                </a:srgbClr>
              </a:gs>
              <a:gs pos="100000">
                <a:schemeClr val="accent2">
                  <a:alpha val="30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80119" tIns="40060" rIns="80119" bIns="40060" anchor="ctr"/>
          <a:lstStyle/>
          <a:p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54305" y="358523"/>
            <a:ext cx="8435394" cy="36676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73041" y="1339060"/>
            <a:ext cx="7390134" cy="1256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263175" y="6404030"/>
            <a:ext cx="526522" cy="169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28851FD-7348-4D14-89DC-F33B33410C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49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3916" rtl="0" eaLnBrk="1" latinLnBrk="0" hangingPunct="1">
        <a:lnSpc>
          <a:spcPts val="2978"/>
        </a:lnSpc>
        <a:spcBef>
          <a:spcPct val="0"/>
        </a:spcBef>
        <a:buNone/>
        <a:defRPr sz="18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89467" indent="-389467" algn="l" defTabSz="913916" rtl="0" eaLnBrk="1" latinLnBrk="0" hangingPunct="1">
        <a:spcBef>
          <a:spcPts val="263"/>
        </a:spcBef>
        <a:spcAft>
          <a:spcPts val="263"/>
        </a:spcAft>
        <a:buFont typeface="Arial" pitchFamily="34" charset="0"/>
        <a:buNone/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233680" indent="-233680" algn="l" defTabSz="913916" rtl="0" eaLnBrk="1" latinLnBrk="0" hangingPunct="1">
        <a:spcBef>
          <a:spcPts val="263"/>
        </a:spcBef>
        <a:spcAft>
          <a:spcPts val="263"/>
        </a:spcAft>
        <a:buSzPct val="100000"/>
        <a:buFontTx/>
        <a:buBlip>
          <a:blip r:embed="rId12"/>
        </a:buBlip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468752" indent="-219771" algn="l" defTabSz="913916" rtl="0" eaLnBrk="1" latinLnBrk="0" hangingPunct="1">
        <a:spcBef>
          <a:spcPts val="263"/>
        </a:spcBef>
        <a:spcAft>
          <a:spcPts val="263"/>
        </a:spcAft>
        <a:buFont typeface="Arial" pitchFamily="34" charset="0"/>
        <a:buChar char="–"/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702432" indent="-211425" algn="l" defTabSz="913916" rtl="0" eaLnBrk="1" latinLnBrk="0" hangingPunct="1">
        <a:spcBef>
          <a:spcPts val="263"/>
        </a:spcBef>
        <a:spcAft>
          <a:spcPts val="263"/>
        </a:spcAft>
        <a:buFont typeface="Arial" pitchFamily="34" charset="0"/>
        <a:buChar char="–"/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869346" indent="-158569" algn="l" defTabSz="913916" rtl="0" eaLnBrk="1" latinLnBrk="0" hangingPunct="1">
        <a:spcBef>
          <a:spcPts val="263"/>
        </a:spcBef>
        <a:spcAft>
          <a:spcPts val="263"/>
        </a:spcAft>
        <a:buFont typeface="Arial" pitchFamily="34" charset="0"/>
        <a:buChar char="•"/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5pPr>
      <a:lvl6pPr marL="2513269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26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85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43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4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4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4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18" name="AutoShape 6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0" name="AutoShape 8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2" name="AutoShape 10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21" name="Rechthoek 2">
            <a:extLst>
              <a:ext uri="{FF2B5EF4-FFF2-40B4-BE49-F238E27FC236}">
                <a16:creationId xmlns:a16="http://schemas.microsoft.com/office/drawing/2014/main" id="{C7ECADC6-CAAE-4C79-A410-5BEE8AFD3820}"/>
              </a:ext>
            </a:extLst>
          </p:cNvPr>
          <p:cNvSpPr txBox="1"/>
          <p:nvPr/>
        </p:nvSpPr>
        <p:spPr>
          <a:xfrm>
            <a:off x="211016" y="1040581"/>
            <a:ext cx="8932983" cy="2123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r>
              <a:rPr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5"/>
          <a:stretch/>
        </p:blipFill>
        <p:spPr>
          <a:xfrm>
            <a:off x="4211581" y="0"/>
            <a:ext cx="4932419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 rot="1578728">
            <a:off x="4701333" y="582489"/>
            <a:ext cx="210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dirty="0" smtClean="0">
                <a:solidFill>
                  <a:schemeClr val="bg1"/>
                </a:solidFill>
              </a:rPr>
              <a:t>Wat is de </a:t>
            </a:r>
            <a:r>
              <a:rPr lang="nl-NL" sz="2500" b="1" dirty="0" smtClean="0">
                <a:solidFill>
                  <a:schemeClr val="bg1"/>
                </a:solidFill>
              </a:rPr>
              <a:t>businesscase?</a:t>
            </a:r>
            <a:endParaRPr lang="nl-NL" sz="2500" b="1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 rot="21301873">
            <a:off x="6708644" y="1068096"/>
            <a:ext cx="210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dirty="0" smtClean="0">
                <a:solidFill>
                  <a:schemeClr val="bg1"/>
                </a:solidFill>
              </a:rPr>
              <a:t>Hoe creëer je </a:t>
            </a:r>
            <a:r>
              <a:rPr lang="nl-NL" sz="2500" b="1" dirty="0" smtClean="0">
                <a:solidFill>
                  <a:schemeClr val="bg1"/>
                </a:solidFill>
              </a:rPr>
              <a:t>draagvlak?</a:t>
            </a:r>
            <a:endParaRPr lang="nl-NL" sz="2500" b="1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FA49CA2-0EF7-4B6E-BBBE-A54C4191BED6}"/>
              </a:ext>
            </a:extLst>
          </p:cNvPr>
          <p:cNvSpPr txBox="1"/>
          <p:nvPr/>
        </p:nvSpPr>
        <p:spPr>
          <a:xfrm>
            <a:off x="211016" y="3424065"/>
            <a:ext cx="40005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</a:t>
            </a:r>
          </a:p>
          <a:p>
            <a:pPr algn="ctr"/>
            <a:r>
              <a:rPr lang="nl-NL" sz="25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Raden van Toezicht in de Zorg &amp; Welzijnssector</a:t>
            </a:r>
          </a:p>
        </p:txBody>
      </p:sp>
      <p:pic>
        <p:nvPicPr>
          <p:cNvPr id="17" name="Afbeelding 1" descr="Afbeelding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531" y="1040581"/>
            <a:ext cx="1605535" cy="14851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48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425621" y="634381"/>
            <a:ext cx="8956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 concrete doelen voor meer diversiteit en inclusie</a:t>
            </a:r>
            <a:endParaRPr lang="nl-NL" sz="4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933062" y="2195621"/>
            <a:ext cx="805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solidFill>
                  <a:srgbClr val="636363"/>
                </a:solidFill>
              </a:rPr>
              <a:t>Concrete streefcijfers gecombineerd met kwalitatieve maatregelen.</a:t>
            </a:r>
          </a:p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8" y="2809393"/>
            <a:ext cx="5654351" cy="37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1172709" y="299265"/>
            <a:ext cx="7969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Aantrekken van bestuurders  uit diversiteitsgroepen</a:t>
            </a:r>
            <a:endParaRPr lang="nl-NL" sz="4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51E8994-1A2E-4194-8BC6-078D55E34D3A}"/>
              </a:ext>
            </a:extLst>
          </p:cNvPr>
          <p:cNvSpPr/>
          <p:nvPr/>
        </p:nvSpPr>
        <p:spPr>
          <a:xfrm>
            <a:off x="491520" y="1856398"/>
            <a:ext cx="816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16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845396" y="2679819"/>
            <a:ext cx="811763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Aanpassingen </a:t>
            </a:r>
            <a:r>
              <a:rPr lang="nl-NL" sz="2000" dirty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sz="2000" dirty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werving en </a:t>
            </a: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selectie: </a:t>
            </a: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benoem </a:t>
            </a:r>
            <a:r>
              <a:rPr lang="nl-NL" sz="2000" dirty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competenties </a:t>
            </a: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3200" dirty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+Draag </a:t>
            </a:r>
            <a:r>
              <a:rPr lang="nl-NL" sz="2000" dirty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behoefte aan diversiteit </a:t>
            </a: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</a:t>
            </a: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000" dirty="0" smtClean="0">
              <a:solidFill>
                <a:srgbClr val="63636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Werf </a:t>
            </a:r>
            <a:r>
              <a:rPr lang="nl-NL" sz="2000" dirty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buiten de geijkte </a:t>
            </a: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kringen + </a:t>
            </a: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Netwerken verbreden</a:t>
            </a: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000" dirty="0" smtClean="0">
              <a:solidFill>
                <a:srgbClr val="63636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Aandachtsgebieden</a:t>
            </a: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verruimen</a:t>
            </a: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000" dirty="0" smtClean="0">
              <a:solidFill>
                <a:srgbClr val="63636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ambassadeurs</a:t>
            </a:r>
            <a:endParaRPr lang="nl-NL" sz="2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rgbClr val="32BAC9"/>
              </a:buClr>
              <a:buFont typeface="Wingdings" panose="05000000000000000000" pitchFamily="2" charset="2"/>
              <a:buChar char="Ø"/>
              <a:defRPr sz="2400">
                <a:solidFill>
                  <a:srgbClr val="62706F"/>
                </a:solidFill>
              </a:defRPr>
            </a:pPr>
            <a:endParaRPr lang="nl-NL" sz="2000" dirty="0" smtClean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rgbClr val="32BAC9"/>
              </a:buClr>
              <a:buFont typeface="Wingdings" panose="05000000000000000000" pitchFamily="2" charset="2"/>
              <a:buChar char="Ø"/>
              <a:defRPr sz="2400">
                <a:solidFill>
                  <a:srgbClr val="62706F"/>
                </a:solidFill>
              </a:defRPr>
            </a:pPr>
            <a:endParaRPr lang="nl-NL" sz="2000" dirty="0" smtClean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rgbClr val="32BAC9"/>
              </a:buClr>
              <a:buFont typeface="Wingdings" panose="05000000000000000000" pitchFamily="2" charset="2"/>
              <a:buChar char="Ø"/>
              <a:defRPr sz="2400">
                <a:solidFill>
                  <a:srgbClr val="62706F"/>
                </a:solidFill>
              </a:defRPr>
            </a:pPr>
            <a:endParaRPr lang="nl-NL" sz="2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36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rgbClr val="32BAC9"/>
              </a:buClr>
              <a:buFont typeface="Wingdings" panose="05000000000000000000" pitchFamily="2" charset="2"/>
              <a:buChar char="Ø"/>
              <a:defRPr sz="2400">
                <a:solidFill>
                  <a:srgbClr val="62706F"/>
                </a:solidFill>
              </a:defRPr>
            </a:pPr>
            <a:endParaRPr lang="nl-NL" sz="2000" dirty="0" smtClean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6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1093694" y="692163"/>
            <a:ext cx="7969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in het bestuur best </a:t>
            </a:r>
            <a:r>
              <a:rPr lang="nl-NL" sz="4000" b="1" dirty="0" err="1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51E8994-1A2E-4194-8BC6-078D55E34D3A}"/>
              </a:ext>
            </a:extLst>
          </p:cNvPr>
          <p:cNvSpPr/>
          <p:nvPr/>
        </p:nvSpPr>
        <p:spPr>
          <a:xfrm>
            <a:off x="1255059" y="443269"/>
            <a:ext cx="816096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16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16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300" dirty="0" smtClean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3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Inclusieve </a:t>
            </a:r>
            <a:r>
              <a:rPr lang="nl-NL" sz="2300" dirty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communicatie </a:t>
            </a:r>
            <a:r>
              <a:rPr lang="nl-NL" sz="23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doorbreken </a:t>
            </a:r>
            <a:r>
              <a:rPr lang="nl-NL" sz="2300" dirty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stereotype denkbeelden</a:t>
            </a:r>
            <a:r>
              <a:rPr lang="nl-NL" sz="23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23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96" y="2882117"/>
            <a:ext cx="5389995" cy="35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23326" y="64611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in bestuur: </a:t>
            </a:r>
          </a:p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 </a:t>
            </a:r>
            <a:r>
              <a:rPr lang="nl-NL" sz="4000" b="1" dirty="0" err="1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endParaRPr lang="nl-NL" sz="4000" b="1" dirty="0" smtClean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4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51E8994-1A2E-4194-8BC6-078D55E34D3A}"/>
              </a:ext>
            </a:extLst>
          </p:cNvPr>
          <p:cNvSpPr/>
          <p:nvPr/>
        </p:nvSpPr>
        <p:spPr>
          <a:xfrm>
            <a:off x="194980" y="1914875"/>
            <a:ext cx="8988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3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REVERSED MENTORING</a:t>
            </a:r>
            <a:endParaRPr lang="nl-NL" sz="16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1" y="2447365"/>
            <a:ext cx="6074229" cy="38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23326" y="64611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in bestuur </a:t>
            </a:r>
          </a:p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 </a:t>
            </a:r>
            <a:r>
              <a:rPr lang="nl-NL" sz="4000" b="1" dirty="0" err="1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endParaRPr lang="nl-NL" sz="4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51E8994-1A2E-4194-8BC6-078D55E34D3A}"/>
              </a:ext>
            </a:extLst>
          </p:cNvPr>
          <p:cNvSpPr/>
          <p:nvPr/>
        </p:nvSpPr>
        <p:spPr>
          <a:xfrm>
            <a:off x="155618" y="1537593"/>
            <a:ext cx="816096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300" dirty="0" smtClean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3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GEDRAGSCODE</a:t>
            </a:r>
            <a:endParaRPr lang="nl-NL" sz="16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023" y="2375647"/>
            <a:ext cx="5922606" cy="40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393348" y="562950"/>
            <a:ext cx="695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CHARTER DIVERSITEIT</a:t>
            </a:r>
            <a:endParaRPr lang="nl-NL" sz="4000" b="1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51E8994-1A2E-4194-8BC6-078D55E34D3A}"/>
              </a:ext>
            </a:extLst>
          </p:cNvPr>
          <p:cNvSpPr/>
          <p:nvPr/>
        </p:nvSpPr>
        <p:spPr>
          <a:xfrm>
            <a:off x="1149508" y="1665756"/>
            <a:ext cx="78014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3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Praktische en theoretische kennis verzamelen, bundelen en verspreiden </a:t>
            </a:r>
          </a:p>
          <a:p>
            <a:pPr marL="342900" indent="-342900"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3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Advies op maat</a:t>
            </a:r>
          </a:p>
          <a:p>
            <a:pPr marL="342900" indent="-342900"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3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Uitwisseling van praktijken en ervaring  </a:t>
            </a: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16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08" y="3501674"/>
            <a:ext cx="2201228" cy="309565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358" y="3468210"/>
            <a:ext cx="2056517" cy="290049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/>
          <a:srcRect t="2143" r="2464" b="2366"/>
          <a:stretch/>
        </p:blipFill>
        <p:spPr>
          <a:xfrm>
            <a:off x="3814833" y="3545840"/>
            <a:ext cx="212344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129375" y="4408748"/>
            <a:ext cx="6595487" cy="1368152"/>
          </a:xfrm>
        </p:spPr>
        <p:txBody>
          <a:bodyPr>
            <a:noAutofit/>
          </a:bodyPr>
          <a:lstStyle/>
          <a:p>
            <a:r>
              <a:rPr lang="nl-NL" sz="2200" dirty="0" smtClean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Initiatief van de </a:t>
            </a:r>
          </a:p>
          <a:p>
            <a:r>
              <a:rPr lang="nl-NL" sz="2200" dirty="0" smtClean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Stichting van de Arbeid </a:t>
            </a:r>
            <a:endParaRPr lang="nl-NL"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316" name="AutoShape 4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18" name="AutoShape 6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0" name="AutoShape 8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2" name="AutoShape 10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5" name="Rechthoek 4"/>
          <p:cNvSpPr/>
          <p:nvPr/>
        </p:nvSpPr>
        <p:spPr>
          <a:xfrm>
            <a:off x="5266399" y="3223499"/>
            <a:ext cx="30098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in Bedrijf</a:t>
            </a:r>
          </a:p>
        </p:txBody>
      </p:sp>
      <p:sp>
        <p:nvSpPr>
          <p:cNvPr id="14" name="Rechthoek 8"/>
          <p:cNvSpPr>
            <a:spLocks noChangeArrowheads="1"/>
          </p:cNvSpPr>
          <p:nvPr/>
        </p:nvSpPr>
        <p:spPr bwMode="auto">
          <a:xfrm>
            <a:off x="5266399" y="1603771"/>
            <a:ext cx="3421973" cy="80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789" tIns="60894" rIns="121789" bIns="60894">
            <a:spAutoFit/>
          </a:bodyPr>
          <a:lstStyle/>
          <a:p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nl-NL" sz="2200" dirty="0" err="1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CharterDiv</a:t>
            </a:r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201901" y="4745458"/>
            <a:ext cx="399038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www.diversiteitinbedrijf.nl</a:t>
            </a:r>
            <a:r>
              <a:rPr lang="nl-NL" sz="25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058EE0F-F569-4993-8DCE-3EA12BEE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12" y="1509089"/>
            <a:ext cx="629256" cy="62925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A37678A-01BD-4D5A-A446-719396343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412" y="3124056"/>
            <a:ext cx="627469" cy="62746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AE56805-F6E7-4B65-A6FB-84AADE65E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625" y="4710228"/>
            <a:ext cx="629256" cy="62925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829" y="1341986"/>
            <a:ext cx="2931196" cy="29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4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18" name="AutoShape 6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0" name="AutoShape 8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2" name="AutoShape 10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pic>
        <p:nvPicPr>
          <p:cNvPr id="3" name="Afbeelding 2" descr="Afbeelding met persoon, vrouw, glimlachen, foto&#10;&#10;Beschrijving is gegenereerd met hoge betrouwbaarheid">
            <a:extLst>
              <a:ext uri="{FF2B5EF4-FFF2-40B4-BE49-F238E27FC236}">
                <a16:creationId xmlns:a16="http://schemas.microsoft.com/office/drawing/2014/main" id="{0B399DDA-AC57-4F60-A31B-F33DA062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250" y="1818073"/>
            <a:ext cx="2351744" cy="241296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8E3ECE3-D970-4B7C-A53D-4498FF8943D2}"/>
              </a:ext>
            </a:extLst>
          </p:cNvPr>
          <p:cNvSpPr txBox="1"/>
          <p:nvPr/>
        </p:nvSpPr>
        <p:spPr>
          <a:xfrm>
            <a:off x="211016" y="699737"/>
            <a:ext cx="893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VOORSTELLEN</a:t>
            </a:r>
            <a:endParaRPr lang="nl-NL" sz="4000" b="1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25986CA-9D95-4933-9A04-BAE5B8300888}"/>
              </a:ext>
            </a:extLst>
          </p:cNvPr>
          <p:cNvSpPr/>
          <p:nvPr/>
        </p:nvSpPr>
        <p:spPr>
          <a:xfrm>
            <a:off x="3165397" y="4497407"/>
            <a:ext cx="2677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500" dirty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ALICE ODÉ</a:t>
            </a:r>
          </a:p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</a:t>
            </a:r>
            <a:r>
              <a:rPr lang="nl-NL" sz="2200" dirty="0" smtClean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leider</a:t>
            </a:r>
            <a:endParaRPr lang="nl-NL"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1393348" y="562950"/>
            <a:ext cx="695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MISSIE &amp; VISIE</a:t>
            </a:r>
            <a:endParaRPr lang="nl-NL" sz="4000" b="1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95280" y="1682916"/>
            <a:ext cx="7664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stimuleren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inclusie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werkvloer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d.m.v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het </a:t>
            </a:r>
            <a:r>
              <a:rPr lang="en-US" sz="24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Charter </a:t>
            </a:r>
            <a:r>
              <a:rPr lang="en-US" sz="2400" dirty="0" err="1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400" dirty="0" err="1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kennisdeling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US" sz="2400" dirty="0" err="1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verbinding</a:t>
            </a:r>
            <a:r>
              <a:rPr lang="en-US" sz="24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nl-NL" sz="2400" dirty="0">
              <a:solidFill>
                <a:srgbClr val="63636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30" y="3438621"/>
            <a:ext cx="1550293" cy="155029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84" y="3456414"/>
            <a:ext cx="1441346" cy="144134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C25986CA-9D95-4933-9A04-BAE5B8300888}"/>
              </a:ext>
            </a:extLst>
          </p:cNvPr>
          <p:cNvSpPr/>
          <p:nvPr/>
        </p:nvSpPr>
        <p:spPr>
          <a:xfrm>
            <a:off x="845396" y="4988914"/>
            <a:ext cx="37819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5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BUSINESSCASE</a:t>
            </a:r>
            <a:endParaRPr lang="nl-NL" sz="25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25986CA-9D95-4933-9A04-BAE5B8300888}"/>
              </a:ext>
            </a:extLst>
          </p:cNvPr>
          <p:cNvSpPr/>
          <p:nvPr/>
        </p:nvSpPr>
        <p:spPr>
          <a:xfrm>
            <a:off x="4870839" y="4988914"/>
            <a:ext cx="37819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5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INCLUSIEVE ARBEIDSMARKT</a:t>
            </a:r>
            <a:endParaRPr lang="nl-NL" sz="25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pic>
        <p:nvPicPr>
          <p:cNvPr id="35842" name="Picture 2" descr="http://diversiteitinbedrijf.nl/wp-content/uploads/2015/05/Kaart-charters-EU-N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01" y="2848441"/>
            <a:ext cx="3870699" cy="40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72455" y="1853358"/>
            <a:ext cx="4447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Europese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landen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400" dirty="0">
              <a:solidFill>
                <a:srgbClr val="63636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10.000</a:t>
            </a:r>
            <a:r>
              <a:rPr lang="en-US" sz="2400" dirty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ondertekenaars</a:t>
            </a:r>
            <a:r>
              <a:rPr lang="en-US" sz="24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2400" dirty="0">
              <a:solidFill>
                <a:srgbClr val="63636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393348" y="562950"/>
            <a:ext cx="695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CHARTER DIVERSITEIT</a:t>
            </a:r>
            <a:endParaRPr lang="nl-NL" sz="4000" b="1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7" y="2460104"/>
            <a:ext cx="1717450" cy="17174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25986CA-9D95-4933-9A04-BAE5B8300888}"/>
              </a:ext>
            </a:extLst>
          </p:cNvPr>
          <p:cNvSpPr/>
          <p:nvPr/>
        </p:nvSpPr>
        <p:spPr>
          <a:xfrm>
            <a:off x="845396" y="4316562"/>
            <a:ext cx="37819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5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126 NEDERLANDSE ONDERTEKENAARS</a:t>
            </a:r>
            <a:endParaRPr lang="nl-NL" sz="25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kstvak 1"/>
          <p:cNvSpPr txBox="1"/>
          <p:nvPr/>
        </p:nvSpPr>
        <p:spPr>
          <a:xfrm>
            <a:off x="1058064" y="554699"/>
            <a:ext cx="6907787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>
                <a:solidFill>
                  <a:srgbClr val="32BAC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Wat </a:t>
            </a:r>
            <a:r>
              <a:rPr dirty="0" err="1"/>
              <a:t>biedt</a:t>
            </a:r>
            <a:r>
              <a:rPr dirty="0"/>
              <a:t> ’t Charter </a:t>
            </a:r>
            <a:r>
              <a:rPr dirty="0" err="1"/>
              <a:t>Diversiteit</a:t>
            </a:r>
            <a:r>
              <a:rPr dirty="0"/>
              <a:t>?</a:t>
            </a:r>
          </a:p>
        </p:txBody>
      </p:sp>
      <p:pic>
        <p:nvPicPr>
          <p:cNvPr id="265" name="Afbeelding 13" descr="Afbeelding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18" y="3614373"/>
            <a:ext cx="9043783" cy="312659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kstvak 16"/>
          <p:cNvSpPr txBox="1"/>
          <p:nvPr/>
        </p:nvSpPr>
        <p:spPr>
          <a:xfrm>
            <a:off x="2349418" y="2644641"/>
            <a:ext cx="108318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500" b="1">
                <a:solidFill>
                  <a:srgbClr val="62706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Netwerk</a:t>
            </a:r>
            <a:r>
              <a:rPr sz="1800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267" name="Tekstvak 17"/>
          <p:cNvSpPr txBox="1"/>
          <p:nvPr/>
        </p:nvSpPr>
        <p:spPr>
          <a:xfrm>
            <a:off x="4060923" y="2671204"/>
            <a:ext cx="241556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500" b="1">
                <a:solidFill>
                  <a:srgbClr val="62706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Praktische</a:t>
            </a:r>
            <a:r>
              <a:rPr sz="1800">
                <a:latin typeface="+mn-lt"/>
                <a:ea typeface="+mn-ea"/>
                <a:cs typeface="+mn-cs"/>
                <a:sym typeface="Calibri"/>
              </a:rPr>
              <a:t> </a:t>
            </a:r>
            <a:r>
              <a:t>informatie</a:t>
            </a:r>
          </a:p>
        </p:txBody>
      </p:sp>
      <p:sp>
        <p:nvSpPr>
          <p:cNvPr id="268" name="Tekstvak 18"/>
          <p:cNvSpPr txBox="1"/>
          <p:nvPr/>
        </p:nvSpPr>
        <p:spPr>
          <a:xfrm>
            <a:off x="469112" y="2636950"/>
            <a:ext cx="88254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500" b="1">
                <a:solidFill>
                  <a:srgbClr val="62706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Advies</a:t>
            </a:r>
            <a:r>
              <a:rPr sz="1800" dirty="0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grpSp>
        <p:nvGrpSpPr>
          <p:cNvPr id="271" name="Twaalfhoek 20"/>
          <p:cNvGrpSpPr/>
          <p:nvPr/>
        </p:nvGrpSpPr>
        <p:grpSpPr>
          <a:xfrm>
            <a:off x="684073" y="2157113"/>
            <a:ext cx="431854" cy="413175"/>
            <a:chOff x="0" y="-1"/>
            <a:chExt cx="431853" cy="413174"/>
          </a:xfrm>
        </p:grpSpPr>
        <p:sp>
          <p:nvSpPr>
            <p:cNvPr id="269" name="Shape"/>
            <p:cNvSpPr/>
            <p:nvPr/>
          </p:nvSpPr>
          <p:spPr>
            <a:xfrm>
              <a:off x="-1" y="-2"/>
              <a:ext cx="431854" cy="41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906"/>
                  </a:moveTo>
                  <a:lnTo>
                    <a:pt x="2894" y="2894"/>
                  </a:lnTo>
                  <a:lnTo>
                    <a:pt x="7906" y="0"/>
                  </a:lnTo>
                  <a:lnTo>
                    <a:pt x="13694" y="0"/>
                  </a:lnTo>
                  <a:lnTo>
                    <a:pt x="18706" y="2894"/>
                  </a:lnTo>
                  <a:lnTo>
                    <a:pt x="21600" y="7906"/>
                  </a:lnTo>
                  <a:lnTo>
                    <a:pt x="21600" y="13694"/>
                  </a:lnTo>
                  <a:lnTo>
                    <a:pt x="18706" y="18706"/>
                  </a:lnTo>
                  <a:lnTo>
                    <a:pt x="13694" y="21600"/>
                  </a:lnTo>
                  <a:lnTo>
                    <a:pt x="7906" y="21600"/>
                  </a:lnTo>
                  <a:lnTo>
                    <a:pt x="2894" y="18706"/>
                  </a:lnTo>
                  <a:lnTo>
                    <a:pt x="0" y="13694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rgbClr val="377E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1"/>
            <p:cNvSpPr txBox="1"/>
            <p:nvPr/>
          </p:nvSpPr>
          <p:spPr>
            <a:xfrm>
              <a:off x="57858" y="27513"/>
              <a:ext cx="316133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74" name="Twaalfhoek 21"/>
          <p:cNvGrpSpPr/>
          <p:nvPr/>
        </p:nvGrpSpPr>
        <p:grpSpPr>
          <a:xfrm>
            <a:off x="2649976" y="2188795"/>
            <a:ext cx="431853" cy="413174"/>
            <a:chOff x="0" y="0"/>
            <a:chExt cx="431851" cy="413173"/>
          </a:xfrm>
        </p:grpSpPr>
        <p:sp>
          <p:nvSpPr>
            <p:cNvPr id="272" name="Shape"/>
            <p:cNvSpPr/>
            <p:nvPr/>
          </p:nvSpPr>
          <p:spPr>
            <a:xfrm>
              <a:off x="-1" y="-2"/>
              <a:ext cx="431852" cy="41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906"/>
                  </a:moveTo>
                  <a:lnTo>
                    <a:pt x="2894" y="2894"/>
                  </a:lnTo>
                  <a:lnTo>
                    <a:pt x="7906" y="0"/>
                  </a:lnTo>
                  <a:lnTo>
                    <a:pt x="13694" y="0"/>
                  </a:lnTo>
                  <a:lnTo>
                    <a:pt x="18706" y="2894"/>
                  </a:lnTo>
                  <a:lnTo>
                    <a:pt x="21600" y="7906"/>
                  </a:lnTo>
                  <a:lnTo>
                    <a:pt x="21600" y="13694"/>
                  </a:lnTo>
                  <a:lnTo>
                    <a:pt x="18706" y="18706"/>
                  </a:lnTo>
                  <a:lnTo>
                    <a:pt x="13694" y="21600"/>
                  </a:lnTo>
                  <a:lnTo>
                    <a:pt x="7906" y="21600"/>
                  </a:lnTo>
                  <a:lnTo>
                    <a:pt x="2894" y="18706"/>
                  </a:lnTo>
                  <a:lnTo>
                    <a:pt x="0" y="13694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rgbClr val="377E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2"/>
            <p:cNvSpPr txBox="1"/>
            <p:nvPr/>
          </p:nvSpPr>
          <p:spPr>
            <a:xfrm>
              <a:off x="57858" y="27512"/>
              <a:ext cx="316134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77" name="Twaalfhoek 22"/>
          <p:cNvGrpSpPr/>
          <p:nvPr/>
        </p:nvGrpSpPr>
        <p:grpSpPr>
          <a:xfrm>
            <a:off x="4959153" y="2188795"/>
            <a:ext cx="431852" cy="413174"/>
            <a:chOff x="0" y="0"/>
            <a:chExt cx="431851" cy="413173"/>
          </a:xfrm>
        </p:grpSpPr>
        <p:sp>
          <p:nvSpPr>
            <p:cNvPr id="275" name="Shape"/>
            <p:cNvSpPr/>
            <p:nvPr/>
          </p:nvSpPr>
          <p:spPr>
            <a:xfrm>
              <a:off x="-1" y="-2"/>
              <a:ext cx="431852" cy="41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906"/>
                  </a:moveTo>
                  <a:lnTo>
                    <a:pt x="2894" y="2894"/>
                  </a:lnTo>
                  <a:lnTo>
                    <a:pt x="7906" y="0"/>
                  </a:lnTo>
                  <a:lnTo>
                    <a:pt x="13694" y="0"/>
                  </a:lnTo>
                  <a:lnTo>
                    <a:pt x="18706" y="2894"/>
                  </a:lnTo>
                  <a:lnTo>
                    <a:pt x="21600" y="7906"/>
                  </a:lnTo>
                  <a:lnTo>
                    <a:pt x="21600" y="13694"/>
                  </a:lnTo>
                  <a:lnTo>
                    <a:pt x="18706" y="18706"/>
                  </a:lnTo>
                  <a:lnTo>
                    <a:pt x="13694" y="21600"/>
                  </a:lnTo>
                  <a:lnTo>
                    <a:pt x="7906" y="21600"/>
                  </a:lnTo>
                  <a:lnTo>
                    <a:pt x="2894" y="18706"/>
                  </a:lnTo>
                  <a:lnTo>
                    <a:pt x="0" y="13694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rgbClr val="377E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" name="3"/>
            <p:cNvSpPr txBox="1"/>
            <p:nvPr/>
          </p:nvSpPr>
          <p:spPr>
            <a:xfrm>
              <a:off x="57858" y="27512"/>
              <a:ext cx="316134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80" name="Twaalfhoek 11"/>
          <p:cNvGrpSpPr/>
          <p:nvPr/>
        </p:nvGrpSpPr>
        <p:grpSpPr>
          <a:xfrm>
            <a:off x="7356901" y="2180100"/>
            <a:ext cx="431852" cy="413175"/>
            <a:chOff x="0" y="-1"/>
            <a:chExt cx="431851" cy="413174"/>
          </a:xfrm>
        </p:grpSpPr>
        <p:sp>
          <p:nvSpPr>
            <p:cNvPr id="278" name="Shape"/>
            <p:cNvSpPr/>
            <p:nvPr/>
          </p:nvSpPr>
          <p:spPr>
            <a:xfrm>
              <a:off x="-1" y="-2"/>
              <a:ext cx="431852" cy="41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906"/>
                  </a:moveTo>
                  <a:lnTo>
                    <a:pt x="2894" y="2894"/>
                  </a:lnTo>
                  <a:lnTo>
                    <a:pt x="7906" y="0"/>
                  </a:lnTo>
                  <a:lnTo>
                    <a:pt x="13694" y="0"/>
                  </a:lnTo>
                  <a:lnTo>
                    <a:pt x="18706" y="2894"/>
                  </a:lnTo>
                  <a:lnTo>
                    <a:pt x="21600" y="7906"/>
                  </a:lnTo>
                  <a:lnTo>
                    <a:pt x="21600" y="13694"/>
                  </a:lnTo>
                  <a:lnTo>
                    <a:pt x="18706" y="18706"/>
                  </a:lnTo>
                  <a:lnTo>
                    <a:pt x="13694" y="21600"/>
                  </a:lnTo>
                  <a:lnTo>
                    <a:pt x="7906" y="21600"/>
                  </a:lnTo>
                  <a:lnTo>
                    <a:pt x="2894" y="18706"/>
                  </a:lnTo>
                  <a:lnTo>
                    <a:pt x="0" y="13694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rgbClr val="377E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9" name="4"/>
            <p:cNvSpPr txBox="1"/>
            <p:nvPr/>
          </p:nvSpPr>
          <p:spPr>
            <a:xfrm>
              <a:off x="57858" y="27513"/>
              <a:ext cx="316134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281" name="Tekstvak 12"/>
          <p:cNvSpPr txBox="1"/>
          <p:nvPr/>
        </p:nvSpPr>
        <p:spPr>
          <a:xfrm>
            <a:off x="6717445" y="2671203"/>
            <a:ext cx="2109503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 b="1">
                <a:solidFill>
                  <a:srgbClr val="62706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Europees netwerk </a:t>
            </a:r>
          </a:p>
        </p:txBody>
      </p:sp>
      <p:sp>
        <p:nvSpPr>
          <p:cNvPr id="282" name="Tekstvak 2"/>
          <p:cNvSpPr txBox="1"/>
          <p:nvPr/>
        </p:nvSpPr>
        <p:spPr>
          <a:xfrm>
            <a:off x="3991422" y="3000279"/>
            <a:ext cx="2368186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900">
                <a:solidFill>
                  <a:srgbClr val="62706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Charterbijeenkomsten, video’s kennisdocumenten &amp; stappenplannen</a:t>
            </a:r>
          </a:p>
        </p:txBody>
      </p:sp>
      <p:sp>
        <p:nvSpPr>
          <p:cNvPr id="283" name="Tekstvak 14"/>
          <p:cNvSpPr txBox="1"/>
          <p:nvPr/>
        </p:nvSpPr>
        <p:spPr>
          <a:xfrm>
            <a:off x="1861674" y="2978885"/>
            <a:ext cx="2036801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39999" indent="-1799999" algn="ctr" defTabSz="359999">
              <a:defRPr sz="900">
                <a:solidFill>
                  <a:srgbClr val="62706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Netwerk van bedrijven die </a:t>
            </a:r>
            <a:endParaRPr sz="1100"/>
          </a:p>
          <a:p>
            <a:pPr marL="1439999" indent="-1799999" algn="ctr" defTabSz="359999">
              <a:defRPr sz="900">
                <a:solidFill>
                  <a:srgbClr val="62706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ook investeren in meer diversiteit</a:t>
            </a:r>
          </a:p>
        </p:txBody>
      </p:sp>
      <p:sp>
        <p:nvSpPr>
          <p:cNvPr id="285" name="Rechthoek 24"/>
          <p:cNvSpPr/>
          <p:nvPr/>
        </p:nvSpPr>
        <p:spPr>
          <a:xfrm rot="5400000" flipV="1">
            <a:off x="-3159083" y="3382393"/>
            <a:ext cx="6629403" cy="110796"/>
          </a:xfrm>
          <a:prstGeom prst="rect">
            <a:avLst/>
          </a:prstGeom>
          <a:solidFill>
            <a:srgbClr val="32BAC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4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18" name="AutoShape 6" descr="Afbeeldingsresultaat voor multicultureel netwerk defens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0" name="AutoShape 8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322" name="AutoShape 10" descr="Afbeeldingsresultaat voor stichting van de arbei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21" name="Rechthoek 2">
            <a:extLst>
              <a:ext uri="{FF2B5EF4-FFF2-40B4-BE49-F238E27FC236}">
                <a16:creationId xmlns:a16="http://schemas.microsoft.com/office/drawing/2014/main" id="{C7ECADC6-CAAE-4C79-A410-5BEE8AFD3820}"/>
              </a:ext>
            </a:extLst>
          </p:cNvPr>
          <p:cNvSpPr txBox="1"/>
          <p:nvPr/>
        </p:nvSpPr>
        <p:spPr>
          <a:xfrm>
            <a:off x="211016" y="1040581"/>
            <a:ext cx="8932983" cy="2123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endParaRPr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>
                <a:solidFill>
                  <a:srgbClr val="62706F"/>
                </a:solidFill>
              </a:defRPr>
            </a:pPr>
            <a:r>
              <a:rPr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5"/>
          <a:stretch/>
        </p:blipFill>
        <p:spPr>
          <a:xfrm>
            <a:off x="4211581" y="0"/>
            <a:ext cx="4932419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 rot="1578728">
            <a:off x="4664006" y="582489"/>
            <a:ext cx="210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dirty="0" smtClean="0">
                <a:solidFill>
                  <a:schemeClr val="bg1"/>
                </a:solidFill>
              </a:rPr>
              <a:t>Wat is de </a:t>
            </a:r>
            <a:r>
              <a:rPr lang="nl-NL" sz="2500" b="1" dirty="0" smtClean="0">
                <a:solidFill>
                  <a:schemeClr val="bg1"/>
                </a:solidFill>
              </a:rPr>
              <a:t>businesscase?</a:t>
            </a:r>
            <a:endParaRPr lang="nl-NL" sz="2500" b="1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 rot="21301873">
            <a:off x="6708644" y="1068096"/>
            <a:ext cx="210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dirty="0" smtClean="0">
                <a:solidFill>
                  <a:schemeClr val="bg1"/>
                </a:solidFill>
              </a:rPr>
              <a:t>Hoe creëer je </a:t>
            </a:r>
            <a:r>
              <a:rPr lang="nl-NL" sz="2500" b="1" dirty="0" smtClean="0">
                <a:solidFill>
                  <a:schemeClr val="bg1"/>
                </a:solidFill>
              </a:rPr>
              <a:t>draagvlak?</a:t>
            </a:r>
            <a:endParaRPr lang="nl-NL" sz="2500" b="1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FA49CA2-0EF7-4B6E-BBBE-A54C4191BED6}"/>
              </a:ext>
            </a:extLst>
          </p:cNvPr>
          <p:cNvSpPr txBox="1"/>
          <p:nvPr/>
        </p:nvSpPr>
        <p:spPr>
          <a:xfrm>
            <a:off x="-1576290" y="3424065"/>
            <a:ext cx="7575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</a:t>
            </a:r>
          </a:p>
          <a:p>
            <a:pPr algn="ctr"/>
            <a:r>
              <a:rPr lang="nl-NL" sz="25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Raden van Toezicht</a:t>
            </a:r>
          </a:p>
        </p:txBody>
      </p:sp>
      <p:pic>
        <p:nvPicPr>
          <p:cNvPr id="17" name="Afbeelding 1" descr="Afbeelding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531" y="1040581"/>
            <a:ext cx="1605535" cy="14851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36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211016" y="646115"/>
            <a:ext cx="893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BUSINESSCASE</a:t>
            </a:r>
            <a:endParaRPr lang="nl-NL" sz="4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70262D9-93E5-450A-A676-C0B0B3859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00" y="2000116"/>
            <a:ext cx="442982" cy="442982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ED62E9A1-87D5-4F24-B21A-6C0239D0262B}"/>
              </a:ext>
            </a:extLst>
          </p:cNvPr>
          <p:cNvSpPr/>
          <p:nvPr/>
        </p:nvSpPr>
        <p:spPr>
          <a:xfrm>
            <a:off x="1216828" y="1760375"/>
            <a:ext cx="73615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1600" dirty="0" smtClean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16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F63608-663F-4B56-A646-72F8B9FF56F7}"/>
              </a:ext>
            </a:extLst>
          </p:cNvPr>
          <p:cNvSpPr/>
          <p:nvPr/>
        </p:nvSpPr>
        <p:spPr>
          <a:xfrm>
            <a:off x="1216828" y="1790396"/>
            <a:ext cx="7900467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nl-NL" sz="24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nl-N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rgbClr val="32BAC9"/>
              </a:buClr>
              <a:buFont typeface="Arial" panose="020B0604020202020204" pitchFamily="34" charset="0"/>
              <a:buChar char="•"/>
              <a:defRPr sz="2400">
                <a:solidFill>
                  <a:srgbClr val="62706F"/>
                </a:solidFill>
              </a:defRPr>
            </a:pPr>
            <a:endParaRPr lang="nl-NL" sz="2200" dirty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r>
              <a:rPr lang="nl-NL" sz="2200" dirty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buClr>
                <a:srgbClr val="32BAC9"/>
              </a:buClr>
              <a:defRPr sz="2400">
                <a:solidFill>
                  <a:srgbClr val="62706F"/>
                </a:solidFill>
              </a:defRPr>
            </a:pPr>
            <a:endParaRPr lang="nl-NL" sz="2500" dirty="0">
              <a:solidFill>
                <a:srgbClr val="62706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58110" y="1459628"/>
            <a:ext cx="81176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000" dirty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eten </a:t>
            </a:r>
            <a:r>
              <a:rPr lang="nl-NL" sz="2000" dirty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er speelt </a:t>
            </a: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wat de behoefte is van (potentiele) cliënten uit verschillende gemeenschappen</a:t>
            </a:r>
            <a:endParaRPr lang="nl-NL" sz="2000" dirty="0" smtClean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nl-NL" sz="2000" dirty="0" smtClean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Verschillende perspectieven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rgbClr val="62706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zorgen voor een besluitvorming op basis van diverse invalshoeken = creatief &amp; innovatief belang</a:t>
            </a:r>
          </a:p>
          <a:p>
            <a:pPr marL="342900" lvl="0" indent="-342900">
              <a:spcAft>
                <a:spcPts val="0"/>
              </a:spcAft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nl-NL" sz="2000" dirty="0" smtClean="0">
              <a:solidFill>
                <a:srgbClr val="62706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Verbetering van de kwaliteit in de zorg voor meerdere doelgroepen. </a:t>
            </a:r>
          </a:p>
          <a:p>
            <a:pPr lvl="0">
              <a:spcAft>
                <a:spcPts val="0"/>
              </a:spcAft>
              <a:buClr>
                <a:srgbClr val="32BAC9"/>
              </a:buClr>
              <a:buSzPts val="1000"/>
              <a:tabLst>
                <a:tab pos="457200" algn="l"/>
              </a:tabLst>
            </a:pPr>
            <a:endParaRPr lang="nl-NL" sz="2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samenstelling van de Raad van Toezicht kan de toon zetten voor de hele organisatie en stimuleer D&amp;I op de werkvloer. </a:t>
            </a:r>
          </a:p>
          <a:p>
            <a:pPr marL="342900" lvl="0" indent="-342900">
              <a:spcAft>
                <a:spcPts val="0"/>
              </a:spcAft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nl-NL" sz="2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rgbClr val="32BAC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sz="2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samenstelling van de maatschappij representeren: </a:t>
            </a:r>
            <a:r>
              <a:rPr lang="nl-NL" sz="2000" dirty="0" smtClean="0">
                <a:solidFill>
                  <a:srgbClr val="6363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breed publiek herkent zich</a:t>
            </a:r>
            <a:endParaRPr lang="nl-NL" sz="2000" dirty="0">
              <a:solidFill>
                <a:srgbClr val="63636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425621" y="634381"/>
            <a:ext cx="8956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INVESTEER IN </a:t>
            </a:r>
          </a:p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ÉN INCLUSIE</a:t>
            </a:r>
            <a:endParaRPr lang="nl-NL" sz="4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842" name="Picture 2" descr="Image result for INCLUSION QU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66" y="2652911"/>
            <a:ext cx="3041780" cy="292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5400000" flipV="1">
            <a:off x="-3159083" y="3382394"/>
            <a:ext cx="6629402" cy="110795"/>
          </a:xfrm>
          <a:prstGeom prst="rect">
            <a:avLst/>
          </a:prstGeom>
          <a:solidFill>
            <a:srgbClr val="32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anchor="ctr"/>
          <a:lstStyle/>
          <a:p>
            <a:pPr algn="ctr">
              <a:defRPr/>
            </a:pPr>
            <a:endParaRPr lang="nl-NL" sz="1351" dirty="0"/>
          </a:p>
        </p:txBody>
      </p:sp>
      <p:sp>
        <p:nvSpPr>
          <p:cNvPr id="4" name="Tekstvak 3"/>
          <p:cNvSpPr txBox="1"/>
          <p:nvPr/>
        </p:nvSpPr>
        <p:spPr>
          <a:xfrm>
            <a:off x="425621" y="634381"/>
            <a:ext cx="8956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4000" b="1" baseline="30000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</a:t>
            </a:r>
            <a:r>
              <a:rPr lang="nl-NL" sz="4000" b="1" dirty="0" smtClean="0">
                <a:solidFill>
                  <a:srgbClr val="32BA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stap: Analyseer samenstelling raden</a:t>
            </a:r>
            <a:endParaRPr lang="nl-NL" sz="4000" dirty="0">
              <a:solidFill>
                <a:srgbClr val="32BAC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"/>
            <a:ext cx="1268760" cy="126876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EB049631-B73B-4142-B462-2DB53DD41ECB}"/>
              </a:ext>
            </a:extLst>
          </p:cNvPr>
          <p:cNvSpPr/>
          <p:nvPr/>
        </p:nvSpPr>
        <p:spPr>
          <a:xfrm>
            <a:off x="3736382" y="2169340"/>
            <a:ext cx="2072426" cy="1072045"/>
          </a:xfrm>
          <a:prstGeom prst="ellipse">
            <a:avLst/>
          </a:prstGeom>
          <a:solidFill>
            <a:srgbClr val="32BA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4005852" y="2227163"/>
            <a:ext cx="1533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</a:rPr>
              <a:t>905</a:t>
            </a:r>
            <a:r>
              <a:rPr lang="nl-NL" sz="2000" dirty="0" smtClean="0">
                <a:solidFill>
                  <a:schemeClr val="bg1"/>
                </a:solidFill>
              </a:rPr>
              <a:t> raden van toezicht NVTZ </a:t>
            </a: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2107" r="15536" b="25738"/>
          <a:stretch/>
        </p:blipFill>
        <p:spPr>
          <a:xfrm>
            <a:off x="1474236" y="4236116"/>
            <a:ext cx="2174032" cy="1754156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43810" y="3464917"/>
            <a:ext cx="53761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b="1" dirty="0">
                <a:solidFill>
                  <a:srgbClr val="636363"/>
                </a:solidFill>
              </a:rPr>
              <a:t>T</a:t>
            </a:r>
            <a:r>
              <a:rPr lang="nl-NL" sz="2200" b="1" dirty="0" smtClean="0">
                <a:solidFill>
                  <a:srgbClr val="636363"/>
                </a:solidFill>
              </a:rPr>
              <a:t>oezichthouders lid van de NVTZ</a:t>
            </a:r>
            <a:endParaRPr lang="nl-NL" sz="2200" b="1" dirty="0">
              <a:solidFill>
                <a:srgbClr val="636363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660319" y="3892921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636363"/>
                </a:solidFill>
              </a:rPr>
              <a:t>1383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2760602" y="386678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636363"/>
                </a:solidFill>
              </a:rPr>
              <a:t>2262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2107" r="15536" b="25738"/>
          <a:stretch/>
        </p:blipFill>
        <p:spPr>
          <a:xfrm>
            <a:off x="5622725" y="4215598"/>
            <a:ext cx="2174032" cy="1754156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5268598" y="3462034"/>
            <a:ext cx="53761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b="1" dirty="0" smtClean="0">
                <a:solidFill>
                  <a:srgbClr val="636363"/>
                </a:solidFill>
              </a:rPr>
              <a:t>Voorzitters van de NVTZ</a:t>
            </a:r>
            <a:endParaRPr lang="nl-NL" sz="2200" b="1" dirty="0">
              <a:solidFill>
                <a:srgbClr val="636363"/>
              </a:solidFill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5808808" y="3872403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rgbClr val="636363"/>
                </a:solidFill>
              </a:rPr>
              <a:t>201</a:t>
            </a:r>
            <a:endParaRPr lang="nl-NL" dirty="0"/>
          </a:p>
        </p:txBody>
      </p:sp>
      <p:sp>
        <p:nvSpPr>
          <p:cNvPr id="16" name="Rechthoek 15"/>
          <p:cNvSpPr/>
          <p:nvPr/>
        </p:nvSpPr>
        <p:spPr>
          <a:xfrm>
            <a:off x="7030393" y="383693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rgbClr val="636363"/>
                </a:solidFill>
              </a:rPr>
              <a:t>627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71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INT Presentatie">
  <a:themeElements>
    <a:clrScheme name="ABN AMRO">
      <a:dk1>
        <a:sysClr val="windowText" lastClr="000000"/>
      </a:dk1>
      <a:lt1>
        <a:sysClr val="window" lastClr="FFFFFF"/>
      </a:lt1>
      <a:dk2>
        <a:srgbClr val="BBBEC3"/>
      </a:dk2>
      <a:lt2>
        <a:srgbClr val="54646C"/>
      </a:lt2>
      <a:accent1>
        <a:srgbClr val="005E5D"/>
      </a:accent1>
      <a:accent2>
        <a:srgbClr val="009286"/>
      </a:accent2>
      <a:accent3>
        <a:srgbClr val="55CBB7"/>
      </a:accent3>
      <a:accent4>
        <a:srgbClr val="006480"/>
      </a:accent4>
      <a:accent5>
        <a:srgbClr val="43ACC5"/>
      </a:accent5>
      <a:accent6>
        <a:srgbClr val="94C23C"/>
      </a:accent6>
      <a:hlink>
        <a:srgbClr val="004C4C"/>
      </a:hlink>
      <a:folHlink>
        <a:srgbClr val="009286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 bwMode="auto">
        <a:noFill/>
        <a:ln w="12700">
          <a:solidFill>
            <a:schemeClr val="tx2"/>
          </a:solidFill>
          <a:miter lim="800000"/>
          <a:headEnd type="none" w="lg" len="lg"/>
          <a:tailEnd type="none" w="lg" len="lg"/>
        </a:ln>
        <a:effectLst/>
        <a:extLst>
          <a:ext uri="{909E8E84-426E-40dd-AFC4-6F175D3DCCD1}">
            <a14:hiddenFill xmlns:a14="http://schemas.microsoft.com/office/drawing/2010/main" xmlns="">
              <a:noFill/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solidFill>
          <a:schemeClr val="bg1"/>
        </a:solidFill>
      </a:spPr>
      <a:bodyPr vert="horz" wrap="square" lIns="90000" tIns="54000" rIns="54000" bIns="7200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4644</TotalTime>
  <Words>428</Words>
  <Application>Microsoft Office PowerPoint</Application>
  <PresentationFormat>Diavoorstelling (4:3)</PresentationFormat>
  <Paragraphs>135</Paragraphs>
  <Slides>16</Slides>
  <Notes>15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Verdana</vt:lpstr>
      <vt:lpstr>Wingdings</vt:lpstr>
      <vt:lpstr>Office-thema</vt:lpstr>
      <vt:lpstr>PRINT Presentatie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Jasminka Beganovic</dc:creator>
  <cp:lastModifiedBy>Odé, Alice</cp:lastModifiedBy>
  <cp:revision>371</cp:revision>
  <cp:lastPrinted>2017-02-14T14:37:44Z</cp:lastPrinted>
  <dcterms:created xsi:type="dcterms:W3CDTF">2017-02-09T11:41:41Z</dcterms:created>
  <dcterms:modified xsi:type="dcterms:W3CDTF">2018-06-07T06:30:15Z</dcterms:modified>
</cp:coreProperties>
</file>